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6858000" cx="12192000"/>
  <p:notesSz cx="6858000" cy="9144000"/>
  <p:embeddedFontLst>
    <p:embeddedFont>
      <p:font typeface="Montserrat"/>
      <p:regular r:id="rId54"/>
      <p:bold r:id="rId55"/>
      <p:italic r:id="rId56"/>
      <p:boldItalic r:id="rId57"/>
    </p:embeddedFont>
    <p:embeddedFont>
      <p:font typeface="Geologica Medium"/>
      <p:regular r:id="rId58"/>
      <p:bold r:id="rId59"/>
    </p:embeddedFont>
    <p:embeddedFont>
      <p:font typeface="Geologica"/>
      <p:regular r:id="rId60"/>
      <p:bold r:id="rId61"/>
    </p:embeddedFont>
    <p:embeddedFont>
      <p:font typeface="Geologica Light"/>
      <p:regular r:id="rId62"/>
      <p:bold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4" roundtripDataSignature="AMtx7mgmVkLUoiibnDPwpsa8ae92zm5m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51F1E1-F4E1-4880-A275-9CCDE2D39B77}">
  <a:tblStyle styleId="{3151F1E1-F4E1-4880-A275-9CCDE2D39B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GeologicaLight-regular.fntdata"/><Relationship Id="rId61" Type="http://schemas.openxmlformats.org/officeDocument/2006/relationships/font" Target="fonts/Geologica-bold.fntdata"/><Relationship Id="rId20" Type="http://schemas.openxmlformats.org/officeDocument/2006/relationships/slide" Target="slides/slide15.xml"/><Relationship Id="rId64" Type="http://customschemas.google.com/relationships/presentationmetadata" Target="metadata"/><Relationship Id="rId63" Type="http://schemas.openxmlformats.org/officeDocument/2006/relationships/font" Target="fonts/GeologicaLight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Geologica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Montserrat-bold.fntdata"/><Relationship Id="rId10" Type="http://schemas.openxmlformats.org/officeDocument/2006/relationships/slide" Target="slides/slide5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59" Type="http://schemas.openxmlformats.org/officeDocument/2006/relationships/font" Target="fonts/GeologicaMedium-bold.fntdata"/><Relationship Id="rId14" Type="http://schemas.openxmlformats.org/officeDocument/2006/relationships/slide" Target="slides/slide9.xml"/><Relationship Id="rId58" Type="http://schemas.openxmlformats.org/officeDocument/2006/relationships/font" Target="fonts/GeologicaMedium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250edfcd6d_0_3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3250edfcd6d_0_3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 разных ОС время будет разное, как и реализации (к примеру можно прочитать про планировщик Linux https://habr.com/ru/articles/807645/ (их еще и несколько)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 windows тоже есть различие, между настройкой (лучша производительность приложений или сервисов), которая дает приоритет разным типам приложений и их потокам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А также между десктопной Windows - там время Кванта - 2 интервала таймера. А в Windows Server - 12 интервалов таймера (т.к. серверным приложениям желательно меньше переключений контекста, для производительности, да и ядер там обычно поболее)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1 интервал таймера, это примерно 16мс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250edfcd6d_0_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250edfcd6d_0_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250edfcd6d_0_3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250edfcd6d_0_3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250edfcd6d_0_3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3250edfcd6d_0_3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250edfcd6d_0_4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3250edfcd6d_0_4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250edfcd6d_0_4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250edfcd6d_0_4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3250edfcd6d_0_4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250edfcd6d_0_4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250edfcd6d_0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3250edfcd6d_0_4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250edfcd6d_0_4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250edfcd6d_0_4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Что под капотом у lock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 .net 9 появился отдельный LockObject который оптимизирован для использования в блокировке </a:t>
            </a:r>
            <a:endParaRPr/>
          </a:p>
        </p:txBody>
      </p:sp>
      <p:sp>
        <p:nvSpPr>
          <p:cNvPr id="433" name="Google Shape;433;g3250edfcd6d_0_4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250edfcd6d_0_4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250edfcd6d_0_4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250edfcd6d_0_4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250edfcd6d_0_4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250edfcd6d_0_4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3250edfcd6d_0_4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250edfcd6d_0_5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3250edfcd6d_0_5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250edfcd6d_0_4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250edfcd6d_0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3250edfcd6d_0_4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250edfcd6d_0_4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250edfcd6d_0_4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3250edfcd6d_0_4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250edfcd6d_0_4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g3250edfcd6d_0_4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250edfcd6d_0_4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250edfcd6d_0_4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Lock Free (безблокировочное) программирование — это подход к написанию многопоточного кода, при котором доступ к разделяемым данным осуществляется без использования традиционных блокировок (lock, Monitor, Mutex и т.п.). Вместо этого применяются атомарные операции, барьеры памяти и специальные алгоритмы, гарантирующие прогресс хотя бы одного потока.</a:t>
            </a:r>
            <a:br>
              <a:rPr lang="ru-RU"/>
            </a:br>
            <a:br>
              <a:rPr lang="ru-RU"/>
            </a:br>
            <a:r>
              <a:rPr lang="ru-RU"/>
              <a:t>.NET Memory Model - теория выстраивания модели организации памяти. Если кратко, то правильная инициализация данных в базе и запуска параллельной работы, где порядок гарантирует (не полностью, но в большинстве случаев), что в момент использования данных/объектов/сервисов из этого или разных потоков, они будут в готовом и инициализированном состоянии</a:t>
            </a:r>
            <a:br>
              <a:rPr lang="ru-RU"/>
            </a:br>
            <a:r>
              <a:rPr lang="ru-RU"/>
              <a:t>Условный пример</a:t>
            </a:r>
            <a:br>
              <a:rPr lang="ru-RU"/>
            </a:br>
            <a:br>
              <a:rPr lang="ru-RU"/>
            </a:br>
            <a:r>
              <a:rPr lang="ru-RU"/>
              <a:t>volatile — это модификатор для полей, который гарантирует, что компилятор и CLR не будут оптимизировать доступ к переменной, заставляя каждый раз читать/писать значение напрямую из/в память, а не из кэша процессора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Volatile.Read и Volatile.Write - это статические методы, обеспечивающие атомарное чтение и запись полей с гарантией того, что они не будут оптимизированы или переупорядочены компилятором/процессором, а также гарантируют видимость изменений между потоками</a:t>
            </a:r>
            <a:br>
              <a:rPr lang="ru-RU"/>
            </a:br>
            <a:r>
              <a:rPr lang="ru-RU"/>
              <a:t>Thread.MemoryBarrier() — это метод, создающий барьер памяти (memory fence), который запрещает процессору и компилятору переупорядочивать операции чтения/записи до и после вызова. Он гарантирует, что все предыдущие инструкции доступа к памяти завершатся до начала последующих, обеспечивая строгую последовательность и согласованность данных между потоками. </a:t>
            </a:r>
            <a:endParaRPr/>
          </a:p>
        </p:txBody>
      </p:sp>
      <p:sp>
        <p:nvSpPr>
          <p:cNvPr id="480" name="Google Shape;480;g3250edfcd6d_0_4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c7346e5204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c7346e5204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Преимущества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✅ Нет блокировок → нет deadlock, livelock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✅ Минимальные накладные расходы (до десятков тактов)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✅ Работает на всех архитектурах (x86/x64/ARM)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✅ Перегрузки для int, long, float, double, IntPtr, объектов (с .NET 5+ также nint, nuint, .NET 9+ Int128, UInt128)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Ограничения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❌ Только простые типы и ссылки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❌ Для сложных структур требуется несколько операций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❌ На 32-битных платформах 64-битные операции не полностью атомарны — используйте Interlocked.Read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3c7346e5204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c7346e5204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c7346e5204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3c7346e5204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250edfcd6d_0_4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250edfcd6d_0_4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Data Parallelism — это концепция параллельных вычислений, где одна и та же операция применяется к разным частям данных одновременно. Это позволяет ускорить выполнение задач, особенно на многоядерных процессорах.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/>
              <a:t>В C# Data Parallelism реализуется с помощью различных инструментов и классов, таких как Parallel LINQ (PLINQ) и Parallel class (содержащий методы Invoke, ForEach и For)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Parallel LINQ (PLINQ) — это расширение LINQ, которое позволяет выполнять запросы к данным параллельно. PLINQ поддерживает выполнение запросов на нескольких ядрах процессора, что ускоряет обработку данных. PLINQ использует declarative query syntax для выражения поведения цикла..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Arial"/>
                <a:ea typeface="Arial"/>
                <a:cs typeface="Arial"/>
                <a:sym typeface="Arial"/>
              </a:rPr>
              <a:t>Parallel class предоставляет методы для параллельного выполнения кода. Основные методы: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-RU" sz="1100">
                <a:latin typeface="Arial"/>
                <a:ea typeface="Arial"/>
                <a:cs typeface="Arial"/>
                <a:sym typeface="Arial"/>
              </a:rPr>
              <a:t>Parallel.Invoke</a:t>
            </a:r>
            <a:r>
              <a:rPr lang="ru-RU" sz="1100">
                <a:latin typeface="Arial"/>
                <a:ea typeface="Arial"/>
                <a:cs typeface="Arial"/>
                <a:sym typeface="Arial"/>
              </a:rPr>
              <a:t>: Позволяет выполнять несколько методов параллельно.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-RU" sz="1100">
                <a:latin typeface="Arial"/>
                <a:ea typeface="Arial"/>
                <a:cs typeface="Arial"/>
                <a:sym typeface="Arial"/>
              </a:rPr>
              <a:t>Parallel.ForEach</a:t>
            </a:r>
            <a:r>
              <a:rPr lang="ru-RU" sz="1100">
                <a:latin typeface="Arial"/>
                <a:ea typeface="Arial"/>
                <a:cs typeface="Arial"/>
                <a:sym typeface="Arial"/>
              </a:rPr>
              <a:t>: Позволяет выполнять цикл foreach параллельно. Этот метод полезен для обработки коллекций данных.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-RU" sz="1100">
                <a:latin typeface="Arial"/>
                <a:ea typeface="Arial"/>
                <a:cs typeface="Arial"/>
                <a:sym typeface="Arial"/>
              </a:rPr>
              <a:t>Parallel.For</a:t>
            </a:r>
            <a:r>
              <a:rPr lang="ru-RU" sz="1100">
                <a:latin typeface="Arial"/>
                <a:ea typeface="Arial"/>
                <a:cs typeface="Arial"/>
                <a:sym typeface="Arial"/>
              </a:rPr>
              <a:t>: Позволяет выполнять цикл for параллельно. Поддерживает управление степенью параллелизма и обработку исключений.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3250edfcd6d_0_4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250edfcd6d_0_4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250edfcd6d_0_4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3250edfcd6d_0_4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250edfcd6d_0_5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250edfcd6d_0_5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3250edfcd6d_0_5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250edfcd6d_0_5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250edfcd6d_0_5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3250edfcd6d_0_5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250edfcd6d_0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Зачем же нужна многопоточность?</a:t>
            </a:r>
            <a:br>
              <a:rPr lang="ru-RU"/>
            </a:br>
            <a:r>
              <a:rPr lang="ru-RU"/>
              <a:t>Время одноядерных процессоров давно прошло, теперь процессоры содержат в основном от 4 ядер и до 128 (и более).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Сервера могут в себе содержать больше 1 процессора, увеличивая количество доступных ядер</a:t>
            </a:r>
            <a:br>
              <a:rPr lang="ru-RU"/>
            </a:br>
            <a:br>
              <a:rPr lang="ru-RU"/>
            </a:br>
            <a:r>
              <a:rPr lang="ru-RU"/>
              <a:t>Но помимо мощности и количества ядер, так же у людей растут “аппетиты” (потребности) и количество запросов увеличивается, а отзывчивать и скорость работы теперь имеют высокие приоритеты.</a:t>
            </a:r>
            <a:br>
              <a:rPr lang="ru-RU"/>
            </a:br>
            <a:r>
              <a:rPr lang="ru-RU"/>
              <a:t>Поэтому чтобы ваши приложения (как серверные (облачные), так и пользовательские десктопные) были быстрые и отзывчивые, нужно уметь правильно распределять работу, распараллеливать ее , чтобы “утилизировать” ядра у пользователя или на сервере, но сделать это так, чтобы не аффэктить другие приложения ( много ядер не означает, что нужно монопольно съесть их ресурсы)</a:t>
            </a:r>
            <a:endParaRPr/>
          </a:p>
        </p:txBody>
      </p:sp>
      <p:sp>
        <p:nvSpPr>
          <p:cNvPr id="318" name="Google Shape;318;g3250edfcd6d_0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250edfcd6d_0_5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250edfcd6d_0_5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3250edfcd6d_0_5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250edfcd6d_0_5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250edfcd6d_0_5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3250edfcd6d_0_5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250edfcd6d_0_5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g3250edfcd6d_0_5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2827eff7c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2827eff7c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 Появился в .NET Framework 4.0 (2010 год)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 Цель: упрощение параллельного программирования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 Основные концепции: задачи (tasks), параллельные циклы (Да, PLINQ и Parallel.* появились вместе с TPL)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- Преимущества: улучшение производительности, масштабируемость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32827eff7c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2827eff7c2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2827eff7c2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 TPL и в современном многопоточном/асинхронном c# Task является ключевым классом, во круг которого все крутится.</a:t>
            </a:r>
            <a:br>
              <a:rPr lang="ru-RU"/>
            </a:br>
            <a:r>
              <a:rPr lang="ru-RU"/>
              <a:t>Он несет в себе всю информацию о запущеной задаче, ее состоянии и результате ее работы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Статические методы класса Task помогают нам оборачивать и запускать наш код в пуле потоков, дожидатся синхронно и асинхронно выполнения работы</a:t>
            </a:r>
            <a:br>
              <a:rPr lang="ru-RU"/>
            </a:br>
            <a:br>
              <a:rPr lang="ru-RU"/>
            </a:br>
            <a:r>
              <a:rPr lang="ru-RU"/>
              <a:t>С недавнего времени (относительно) появилась альтернатива ValueTask которая является структурой, не аллоцируется в куче (и вообще не аллоцируется при синхронном вызове) и более производительная если в </a:t>
            </a:r>
            <a:r>
              <a:rPr lang="ru-RU"/>
              <a:t>вызывающем</a:t>
            </a:r>
            <a:r>
              <a:rPr lang="ru-RU"/>
              <a:t> коде есть синхронные выходы (к примеру за место сетевого вызова значение отдается из кеша). Но минусы: нельзя повторно вызвать await и нельзя переиспользовать</a:t>
            </a:r>
            <a:endParaRPr/>
          </a:p>
        </p:txBody>
      </p:sp>
      <p:sp>
        <p:nvSpPr>
          <p:cNvPr id="576" name="Google Shape;576;g32827eff7c2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c891467ced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c891467ced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3c891467ced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c891467ced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c891467ced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3c891467ced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c891467ced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c891467ced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3c891467ced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c891467ced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c891467ced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3c891467ced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c891467ced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c891467ced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3c891467ced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250edfcd6d_0_3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g3250edfcd6d_0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2827eff7c2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2827eff7c2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32827eff7c2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2827eff7c2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2827eff7c2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Рассказываем приемущество использования асинхронных операций перед синхронными на примере обработки входящих запросов и занимаемым потокам</a:t>
            </a:r>
            <a:endParaRPr/>
          </a:p>
        </p:txBody>
      </p:sp>
      <p:sp>
        <p:nvSpPr>
          <p:cNvPr id="627" name="Google Shape;627;g32827eff7c2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2827eff7c2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2827eff7c2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Рассказываем как происходит обработка выполнения асинхронного метода, в котором вызывается асинхронная операция (в данном случае сетевой запрос)</a:t>
            </a:r>
            <a:endParaRPr/>
          </a:p>
        </p:txBody>
      </p:sp>
      <p:sp>
        <p:nvSpPr>
          <p:cNvPr id="633" name="Google Shape;633;g32827eff7c2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c891467ced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c891467ced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3c891467ced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c891467ced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c891467ced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3c891467ced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c891467ced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c891467ced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3c891467ced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c891467ced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c891467ced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3c891467ced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250edfcd6d_0_5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1" name="Google Shape;681;g3250edfcd6d_0_5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2827eff7c2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2827eff7c2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32827eff7c2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250edfcd6d_0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Priority class - приоритет для распределения поцессорного времени для потоков процессов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Affinity - привязка процесса к какому-то ядру/набору ядер, чтобы потоки выполнялись только на них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g3250edfcd6d_0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250edfcd6d_0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250edfcd6d_0_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250edfcd6d_0_3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250edfcd6d_0_3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Примечание на всякий случай: </a:t>
            </a:r>
            <a:br>
              <a:rPr lang="ru-RU"/>
            </a:br>
            <a:r>
              <a:rPr lang="ru-RU"/>
              <a:t>UMS - это библиотека с API которое предоставляет возможность управления планированием выполнения, таким как `Yield` и `Return`. В UMS потоки сами добравольно уступают свое время выполнения другим потокам, а библиотека UMS затем планирует другой поток выполнения. Все выполняется в режиме пользователя и управялется приложением (высокий уровень контроля над планирования). Из недостатков - голо потокв т.к. кто-то пожадничает временем + сложность в отладке</a:t>
            </a:r>
            <a:br>
              <a:rPr lang="ru-RU"/>
            </a:br>
            <a:br>
              <a:rPr lang="ru-RU"/>
            </a:br>
            <a:r>
              <a:rPr lang="ru-RU"/>
              <a:t>Disclaimer: </a:t>
            </a:r>
            <a:r>
              <a:rPr lang="ru-RU">
                <a:solidFill>
                  <a:srgbClr val="FFFFFF"/>
                </a:solidFill>
                <a:highlight>
                  <a:srgbClr val="4A1E04"/>
                </a:highlight>
                <a:latin typeface="Arial"/>
                <a:ea typeface="Arial"/>
                <a:cs typeface="Arial"/>
                <a:sym typeface="Arial"/>
              </a:rPr>
              <a:t>По состоянию на Windows 11 планирование пользовательского режима не поддерживается. Все вызовы завершаются ошибкой </a:t>
            </a:r>
            <a:r>
              <a:rPr lang="ru-RU" sz="1000">
                <a:solidFill>
                  <a:srgbClr val="FFFFFF"/>
                </a:solidFill>
                <a:highlight>
                  <a:srgbClr val="404040"/>
                </a:highlight>
                <a:latin typeface="Courier New"/>
                <a:ea typeface="Courier New"/>
                <a:cs typeface="Courier New"/>
                <a:sym typeface="Courier New"/>
              </a:rPr>
              <a:t>ERROR_NOT_SUPPORTED</a:t>
            </a:r>
            <a:r>
              <a:rPr lang="ru-RU">
                <a:solidFill>
                  <a:srgbClr val="FFFFFF"/>
                </a:solidFill>
                <a:highlight>
                  <a:srgbClr val="4A1E04"/>
                </a:highlight>
                <a:latin typeface="Arial"/>
                <a:ea typeface="Arial"/>
                <a:cs typeface="Arial"/>
                <a:sym typeface="Arial"/>
              </a:rPr>
              <a:t>. Причина - по телеметрии никто так и не стал использовать это, а расходы на поддержку и исправления высокие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Fibers - легкий поток в пользовательском  режиме. Потоки планируются библиотекой Fiber которая предоставляет апи управления выполнением потоков `swtichTo` и `yield`. Fiber-ы похожи на потоки, но не имеют собственного стека, они используют стек вызывающего потока, что делает их легкими и менее накладными, чем потоки</a:t>
            </a:r>
            <a:endParaRPr/>
          </a:p>
        </p:txBody>
      </p:sp>
      <p:sp>
        <p:nvSpPr>
          <p:cNvPr id="359" name="Google Shape;359;g3250edfcd6d_0_3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250edfcd6d_0_3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250edfcd6d_0_3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3250edfcd6d_0_3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250edfcd6d_0_15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g3250edfcd6d_0_15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g3250edfcd6d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250edfcd6d_0_50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3250edfcd6d_0_50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3250edfcd6d_0_5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250edfcd6d_0_5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1">
  <p:cSld name="Титул 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250edfcd6d_0_56"/>
          <p:cNvSpPr txBox="1"/>
          <p:nvPr>
            <p:ph type="title"/>
          </p:nvPr>
        </p:nvSpPr>
        <p:spPr>
          <a:xfrm>
            <a:off x="594749" y="584200"/>
            <a:ext cx="5400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6" name="Google Shape;56;g3250edfcd6d_0_56"/>
          <p:cNvSpPr txBox="1"/>
          <p:nvPr>
            <p:ph idx="1" type="body"/>
          </p:nvPr>
        </p:nvSpPr>
        <p:spPr>
          <a:xfrm>
            <a:off x="594748" y="4218108"/>
            <a:ext cx="5400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g3250edfcd6d_0_56"/>
          <p:cNvSpPr txBox="1"/>
          <p:nvPr>
            <p:ph idx="2" type="body"/>
          </p:nvPr>
        </p:nvSpPr>
        <p:spPr>
          <a:xfrm>
            <a:off x="594748" y="4598572"/>
            <a:ext cx="54000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g3250edfcd6d_0_56"/>
          <p:cNvSpPr txBox="1"/>
          <p:nvPr>
            <p:ph idx="3" type="body"/>
          </p:nvPr>
        </p:nvSpPr>
        <p:spPr>
          <a:xfrm>
            <a:off x="8183217" y="5875893"/>
            <a:ext cx="3421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g3250edfcd6d_0_56"/>
          <p:cNvSpPr/>
          <p:nvPr/>
        </p:nvSpPr>
        <p:spPr>
          <a:xfrm>
            <a:off x="7105925" y="1143250"/>
            <a:ext cx="3959400" cy="3959400"/>
          </a:xfrm>
          <a:prstGeom prst="roundRect">
            <a:avLst>
              <a:gd fmla="val 16667" name="adj"/>
            </a:avLst>
          </a:prstGeom>
          <a:solidFill>
            <a:srgbClr val="262626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g3250edfcd6d_0_56"/>
          <p:cNvSpPr/>
          <p:nvPr>
            <p:ph idx="4" type="pic"/>
          </p:nvPr>
        </p:nvSpPr>
        <p:spPr>
          <a:xfrm>
            <a:off x="7637939" y="604401"/>
            <a:ext cx="3959400" cy="395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61" name="Google Shape;61;g3250edfcd6d_0_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0871" y="5935162"/>
            <a:ext cx="1130919" cy="29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_1">
  <p:cSld name="Отбивка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50edfcd6d_0_64"/>
          <p:cNvSpPr txBox="1"/>
          <p:nvPr>
            <p:ph type="title"/>
          </p:nvPr>
        </p:nvSpPr>
        <p:spPr>
          <a:xfrm>
            <a:off x="587375" y="584200"/>
            <a:ext cx="6118200" cy="55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">
  <p:cSld name="Таблица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50edfcd6d_0_66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й">
  <p:cSld name="Текстовы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50edfcd6d_0_68"/>
          <p:cNvSpPr txBox="1"/>
          <p:nvPr>
            <p:ph idx="1" type="body"/>
          </p:nvPr>
        </p:nvSpPr>
        <p:spPr>
          <a:xfrm>
            <a:off x="587375" y="584200"/>
            <a:ext cx="11017200" cy="55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1 строку + список">
  <p:cSld name="Заголовок в 1 строку + список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50edfcd6d_0_70"/>
          <p:cNvSpPr txBox="1"/>
          <p:nvPr>
            <p:ph idx="1" type="body"/>
          </p:nvPr>
        </p:nvSpPr>
        <p:spPr>
          <a:xfrm>
            <a:off x="587375" y="2528889"/>
            <a:ext cx="110172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g3250edfcd6d_0_70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139">
          <p15:clr>
            <a:srgbClr val="5ACBF0"/>
          </p15:clr>
        </p15:guide>
        <p15:guide id="2" orient="horz" pos="1593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 2 колонки">
  <p:cSld name="Заголовок + текст 2 колонки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250edfcd6d_0_73"/>
          <p:cNvSpPr txBox="1"/>
          <p:nvPr>
            <p:ph idx="1" type="body"/>
          </p:nvPr>
        </p:nvSpPr>
        <p:spPr>
          <a:xfrm>
            <a:off x="587374" y="2528888"/>
            <a:ext cx="52200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g3250edfcd6d_0_73"/>
          <p:cNvSpPr txBox="1"/>
          <p:nvPr>
            <p:ph idx="2" type="body"/>
          </p:nvPr>
        </p:nvSpPr>
        <p:spPr>
          <a:xfrm>
            <a:off x="6384624" y="2528888"/>
            <a:ext cx="52200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g3250edfcd6d_0_73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139">
          <p15:clr>
            <a:srgbClr val="5ACBF0"/>
          </p15:clr>
        </p15:guide>
        <p15:guide id="2" orient="horz" pos="159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3">
  <p:cSld name="Титул 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50edfcd6d_0_77"/>
          <p:cNvSpPr txBox="1"/>
          <p:nvPr>
            <p:ph type="title"/>
          </p:nvPr>
        </p:nvSpPr>
        <p:spPr>
          <a:xfrm>
            <a:off x="594749" y="584200"/>
            <a:ext cx="5400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77" name="Google Shape;77;g3250edfcd6d_0_77"/>
          <p:cNvSpPr/>
          <p:nvPr>
            <p:ph idx="2" type="pic"/>
          </p:nvPr>
        </p:nvSpPr>
        <p:spPr>
          <a:xfrm>
            <a:off x="7098224" y="584200"/>
            <a:ext cx="4500000" cy="5581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8" name="Google Shape;78;g3250edfcd6d_0_77"/>
          <p:cNvSpPr txBox="1"/>
          <p:nvPr>
            <p:ph idx="1" type="body"/>
          </p:nvPr>
        </p:nvSpPr>
        <p:spPr>
          <a:xfrm>
            <a:off x="594748" y="4218108"/>
            <a:ext cx="5400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g3250edfcd6d_0_77"/>
          <p:cNvSpPr txBox="1"/>
          <p:nvPr>
            <p:ph idx="3" type="body"/>
          </p:nvPr>
        </p:nvSpPr>
        <p:spPr>
          <a:xfrm>
            <a:off x="594748" y="4598572"/>
            <a:ext cx="54000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0" name="Google Shape;80;g3250edfcd6d_0_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0871" y="5935162"/>
            <a:ext cx="1130919" cy="29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Титул 3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3250edfcd6d_0_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0871" y="5935162"/>
            <a:ext cx="1130919" cy="29976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3250edfcd6d_0_83"/>
          <p:cNvSpPr txBox="1"/>
          <p:nvPr>
            <p:ph type="title"/>
          </p:nvPr>
        </p:nvSpPr>
        <p:spPr>
          <a:xfrm>
            <a:off x="594749" y="584200"/>
            <a:ext cx="758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4" name="Google Shape;84;g3250edfcd6d_0_83"/>
          <p:cNvSpPr txBox="1"/>
          <p:nvPr>
            <p:ph idx="1" type="body"/>
          </p:nvPr>
        </p:nvSpPr>
        <p:spPr>
          <a:xfrm>
            <a:off x="8183217" y="5875893"/>
            <a:ext cx="3421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g3250edfcd6d_0_83"/>
          <p:cNvSpPr txBox="1"/>
          <p:nvPr>
            <p:ph idx="2" type="body"/>
          </p:nvPr>
        </p:nvSpPr>
        <p:spPr>
          <a:xfrm>
            <a:off x="594748" y="4218108"/>
            <a:ext cx="5400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g3250edfcd6d_0_83"/>
          <p:cNvSpPr txBox="1"/>
          <p:nvPr>
            <p:ph idx="3" type="body"/>
          </p:nvPr>
        </p:nvSpPr>
        <p:spPr>
          <a:xfrm>
            <a:off x="594748" y="4598572"/>
            <a:ext cx="54000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250edfcd6d_0_19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3250edfcd6d_0_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1 строку + текст">
  <p:cSld name="Заголовок в 1 строку + текст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50edfcd6d_0_89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3250edfcd6d_0_89"/>
          <p:cNvSpPr txBox="1"/>
          <p:nvPr>
            <p:ph idx="1" type="body"/>
          </p:nvPr>
        </p:nvSpPr>
        <p:spPr>
          <a:xfrm>
            <a:off x="587375" y="2528888"/>
            <a:ext cx="110172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139">
          <p15:clr>
            <a:srgbClr val="5ACBF0"/>
          </p15:clr>
        </p15:guide>
        <p15:guide id="2" orient="horz" pos="159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рупный тезис">
  <p:cSld name="Крупный тезис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50edfcd6d_0_92"/>
          <p:cNvSpPr txBox="1"/>
          <p:nvPr>
            <p:ph idx="1" type="body"/>
          </p:nvPr>
        </p:nvSpPr>
        <p:spPr>
          <a:xfrm>
            <a:off x="587375" y="5075583"/>
            <a:ext cx="72000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g3250edfcd6d_0_92"/>
          <p:cNvSpPr txBox="1"/>
          <p:nvPr>
            <p:ph type="title"/>
          </p:nvPr>
        </p:nvSpPr>
        <p:spPr>
          <a:xfrm>
            <a:off x="587375" y="584200"/>
            <a:ext cx="7200000" cy="3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цифры крупно">
  <p:cSld name="2 цифры крупно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50edfcd6d_0_95"/>
          <p:cNvSpPr txBox="1"/>
          <p:nvPr>
            <p:ph idx="1" type="subTitle"/>
          </p:nvPr>
        </p:nvSpPr>
        <p:spPr>
          <a:xfrm>
            <a:off x="587375" y="4332747"/>
            <a:ext cx="46794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g3250edfcd6d_0_95"/>
          <p:cNvSpPr txBox="1"/>
          <p:nvPr>
            <p:ph idx="2" type="body"/>
          </p:nvPr>
        </p:nvSpPr>
        <p:spPr>
          <a:xfrm>
            <a:off x="587374" y="2882349"/>
            <a:ext cx="46794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b="1" sz="1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96" name="Google Shape;96;g3250edfcd6d_0_95"/>
          <p:cNvSpPr txBox="1"/>
          <p:nvPr>
            <p:ph idx="3" type="body"/>
          </p:nvPr>
        </p:nvSpPr>
        <p:spPr>
          <a:xfrm>
            <a:off x="6116209" y="2882349"/>
            <a:ext cx="46794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b="1" sz="1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97" name="Google Shape;97;g3250edfcd6d_0_95"/>
          <p:cNvSpPr txBox="1"/>
          <p:nvPr>
            <p:ph idx="4" type="body"/>
          </p:nvPr>
        </p:nvSpPr>
        <p:spPr>
          <a:xfrm>
            <a:off x="6116208" y="4332748"/>
            <a:ext cx="46794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g3250edfcd6d_0_95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в">
  <p:cSld name="6 важных цифр 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50edfcd6d_0_101"/>
          <p:cNvSpPr txBox="1"/>
          <p:nvPr>
            <p:ph idx="1" type="body"/>
          </p:nvPr>
        </p:nvSpPr>
        <p:spPr>
          <a:xfrm>
            <a:off x="81488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g3250edfcd6d_0_101"/>
          <p:cNvSpPr txBox="1"/>
          <p:nvPr>
            <p:ph idx="2" type="body"/>
          </p:nvPr>
        </p:nvSpPr>
        <p:spPr>
          <a:xfrm>
            <a:off x="8148863" y="3809879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02" name="Google Shape;102;g3250edfcd6d_0_101"/>
          <p:cNvSpPr txBox="1"/>
          <p:nvPr>
            <p:ph idx="3" type="body"/>
          </p:nvPr>
        </p:nvSpPr>
        <p:spPr>
          <a:xfrm>
            <a:off x="81488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g3250edfcd6d_0_101"/>
          <p:cNvSpPr txBox="1"/>
          <p:nvPr>
            <p:ph idx="4" type="body"/>
          </p:nvPr>
        </p:nvSpPr>
        <p:spPr>
          <a:xfrm>
            <a:off x="8148863" y="1382737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04" name="Google Shape;104;g3250edfcd6d_0_101"/>
          <p:cNvSpPr txBox="1"/>
          <p:nvPr>
            <p:ph type="title"/>
          </p:nvPr>
        </p:nvSpPr>
        <p:spPr>
          <a:xfrm>
            <a:off x="587375" y="584200"/>
            <a:ext cx="11017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3250edfcd6d_0_101"/>
          <p:cNvSpPr txBox="1"/>
          <p:nvPr>
            <p:ph idx="5" type="body"/>
          </p:nvPr>
        </p:nvSpPr>
        <p:spPr>
          <a:xfrm>
            <a:off x="58601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g3250edfcd6d_0_101"/>
          <p:cNvSpPr txBox="1"/>
          <p:nvPr>
            <p:ph idx="6" type="body"/>
          </p:nvPr>
        </p:nvSpPr>
        <p:spPr>
          <a:xfrm>
            <a:off x="586012" y="1382737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07" name="Google Shape;107;g3250edfcd6d_0_101"/>
          <p:cNvSpPr txBox="1"/>
          <p:nvPr>
            <p:ph idx="7" type="body"/>
          </p:nvPr>
        </p:nvSpPr>
        <p:spPr>
          <a:xfrm>
            <a:off x="58601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g3250edfcd6d_0_101"/>
          <p:cNvSpPr txBox="1"/>
          <p:nvPr>
            <p:ph idx="8" type="body"/>
          </p:nvPr>
        </p:nvSpPr>
        <p:spPr>
          <a:xfrm>
            <a:off x="586013" y="3809879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09" name="Google Shape;109;g3250edfcd6d_0_101"/>
          <p:cNvSpPr txBox="1"/>
          <p:nvPr>
            <p:ph idx="9" type="body"/>
          </p:nvPr>
        </p:nvSpPr>
        <p:spPr>
          <a:xfrm>
            <a:off x="43769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g3250edfcd6d_0_101"/>
          <p:cNvSpPr txBox="1"/>
          <p:nvPr>
            <p:ph idx="13" type="body"/>
          </p:nvPr>
        </p:nvSpPr>
        <p:spPr>
          <a:xfrm>
            <a:off x="4376962" y="1382737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11" name="Google Shape;111;g3250edfcd6d_0_101"/>
          <p:cNvSpPr txBox="1"/>
          <p:nvPr>
            <p:ph idx="14" type="body"/>
          </p:nvPr>
        </p:nvSpPr>
        <p:spPr>
          <a:xfrm>
            <a:off x="43769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g3250edfcd6d_0_101"/>
          <p:cNvSpPr txBox="1"/>
          <p:nvPr>
            <p:ph idx="15" type="body"/>
          </p:nvPr>
        </p:nvSpPr>
        <p:spPr>
          <a:xfrm>
            <a:off x="4376962" y="3809879"/>
            <a:ext cx="32400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аймлайн">
  <p:cSld name="1_таймлайн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50edfcd6d_0_115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5" name="Google Shape;115;g3250edfcd6d_0_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7375" y="2966453"/>
            <a:ext cx="11017250" cy="72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факта">
  <p:cSld name="3 факта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50edfcd6d_0_118"/>
          <p:cNvSpPr txBox="1"/>
          <p:nvPr>
            <p:ph idx="1" type="body"/>
          </p:nvPr>
        </p:nvSpPr>
        <p:spPr>
          <a:xfrm>
            <a:off x="587375" y="3485314"/>
            <a:ext cx="648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18" name="Google Shape;118;g3250edfcd6d_0_118"/>
          <p:cNvSpPr txBox="1"/>
          <p:nvPr>
            <p:ph idx="2" type="subTitle"/>
          </p:nvPr>
        </p:nvSpPr>
        <p:spPr>
          <a:xfrm>
            <a:off x="587375" y="4536369"/>
            <a:ext cx="28848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9" name="Google Shape;119;g3250edfcd6d_0_118"/>
          <p:cNvSpPr txBox="1"/>
          <p:nvPr>
            <p:ph idx="3" type="body"/>
          </p:nvPr>
        </p:nvSpPr>
        <p:spPr>
          <a:xfrm>
            <a:off x="4195798" y="4529684"/>
            <a:ext cx="28845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g3250edfcd6d_0_118"/>
          <p:cNvSpPr txBox="1"/>
          <p:nvPr>
            <p:ph idx="4" type="body"/>
          </p:nvPr>
        </p:nvSpPr>
        <p:spPr>
          <a:xfrm>
            <a:off x="7793104" y="4529684"/>
            <a:ext cx="28845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g3250edfcd6d_0_118"/>
          <p:cNvSpPr txBox="1"/>
          <p:nvPr>
            <p:ph idx="5" type="body"/>
          </p:nvPr>
        </p:nvSpPr>
        <p:spPr>
          <a:xfrm>
            <a:off x="4195798" y="3489182"/>
            <a:ext cx="648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22" name="Google Shape;122;g3250edfcd6d_0_118"/>
          <p:cNvSpPr txBox="1"/>
          <p:nvPr>
            <p:ph idx="6" type="body"/>
          </p:nvPr>
        </p:nvSpPr>
        <p:spPr>
          <a:xfrm>
            <a:off x="7804221" y="3489182"/>
            <a:ext cx="648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23" name="Google Shape;123;g3250edfcd6d_0_118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а классика">
  <p:cSld name="4 карточки факта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50edfcd6d_0_126"/>
          <p:cNvSpPr txBox="1"/>
          <p:nvPr>
            <p:ph idx="1" type="body"/>
          </p:nvPr>
        </p:nvSpPr>
        <p:spPr>
          <a:xfrm>
            <a:off x="917625" y="2528888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26" name="Google Shape;126;g3250edfcd6d_0_126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7" name="Google Shape;127;g3250edfcd6d_0_126"/>
          <p:cNvSpPr txBox="1"/>
          <p:nvPr>
            <p:ph idx="2" type="body"/>
          </p:nvPr>
        </p:nvSpPr>
        <p:spPr>
          <a:xfrm>
            <a:off x="917625" y="4605025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28" name="Google Shape;128;g3250edfcd6d_0_126"/>
          <p:cNvSpPr txBox="1"/>
          <p:nvPr>
            <p:ph idx="3" type="body"/>
          </p:nvPr>
        </p:nvSpPr>
        <p:spPr>
          <a:xfrm>
            <a:off x="6574122" y="4605025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29" name="Google Shape;129;g3250edfcd6d_0_126"/>
          <p:cNvSpPr txBox="1"/>
          <p:nvPr>
            <p:ph idx="4" type="subTitle"/>
          </p:nvPr>
        </p:nvSpPr>
        <p:spPr>
          <a:xfrm>
            <a:off x="1716374" y="2528888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0" name="Google Shape;130;g3250edfcd6d_0_126"/>
          <p:cNvSpPr txBox="1"/>
          <p:nvPr>
            <p:ph idx="5" type="body"/>
          </p:nvPr>
        </p:nvSpPr>
        <p:spPr>
          <a:xfrm>
            <a:off x="6574122" y="2528888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31" name="Google Shape;131;g3250edfcd6d_0_126"/>
          <p:cNvSpPr txBox="1"/>
          <p:nvPr/>
        </p:nvSpPr>
        <p:spPr>
          <a:xfrm>
            <a:off x="7427625" y="2528888"/>
            <a:ext cx="3840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logica Light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g3250edfcd6d_0_126"/>
          <p:cNvSpPr txBox="1"/>
          <p:nvPr>
            <p:ph idx="6" type="body"/>
          </p:nvPr>
        </p:nvSpPr>
        <p:spPr>
          <a:xfrm>
            <a:off x="7360170" y="2536669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g3250edfcd6d_0_126"/>
          <p:cNvSpPr txBox="1"/>
          <p:nvPr>
            <p:ph idx="7" type="body"/>
          </p:nvPr>
        </p:nvSpPr>
        <p:spPr>
          <a:xfrm>
            <a:off x="7360170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g3250edfcd6d_0_126"/>
          <p:cNvSpPr txBox="1"/>
          <p:nvPr>
            <p:ph idx="8" type="body"/>
          </p:nvPr>
        </p:nvSpPr>
        <p:spPr>
          <a:xfrm>
            <a:off x="1716374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фактов">
  <p:cSld name="5 фактов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50edfcd6d_0_137"/>
          <p:cNvSpPr txBox="1"/>
          <p:nvPr>
            <p:ph idx="1" type="body"/>
          </p:nvPr>
        </p:nvSpPr>
        <p:spPr>
          <a:xfrm>
            <a:off x="4362301" y="3533709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g3250edfcd6d_0_137"/>
          <p:cNvSpPr txBox="1"/>
          <p:nvPr>
            <p:ph idx="2" type="body"/>
          </p:nvPr>
        </p:nvSpPr>
        <p:spPr>
          <a:xfrm>
            <a:off x="814886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g3250edfcd6d_0_137"/>
          <p:cNvSpPr txBox="1"/>
          <p:nvPr>
            <p:ph idx="3" type="body"/>
          </p:nvPr>
        </p:nvSpPr>
        <p:spPr>
          <a:xfrm>
            <a:off x="4362302" y="2550355"/>
            <a:ext cx="648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39" name="Google Shape;139;g3250edfcd6d_0_137"/>
          <p:cNvSpPr txBox="1"/>
          <p:nvPr>
            <p:ph idx="4" type="body"/>
          </p:nvPr>
        </p:nvSpPr>
        <p:spPr>
          <a:xfrm>
            <a:off x="8148863" y="3809879"/>
            <a:ext cx="648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eologica"/>
              <a:buNone/>
              <a:defRPr sz="60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9pPr>
          </a:lstStyle>
          <a:p/>
        </p:txBody>
      </p:sp>
      <p:sp>
        <p:nvSpPr>
          <p:cNvPr id="140" name="Google Shape;140;g3250edfcd6d_0_137"/>
          <p:cNvSpPr txBox="1"/>
          <p:nvPr>
            <p:ph idx="5" type="body"/>
          </p:nvPr>
        </p:nvSpPr>
        <p:spPr>
          <a:xfrm>
            <a:off x="814886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g3250edfcd6d_0_137"/>
          <p:cNvSpPr txBox="1"/>
          <p:nvPr>
            <p:ph idx="6" type="body"/>
          </p:nvPr>
        </p:nvSpPr>
        <p:spPr>
          <a:xfrm>
            <a:off x="8148863" y="1382737"/>
            <a:ext cx="648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42" name="Google Shape;142;g3250edfcd6d_0_137"/>
          <p:cNvSpPr txBox="1"/>
          <p:nvPr>
            <p:ph type="title"/>
          </p:nvPr>
        </p:nvSpPr>
        <p:spPr>
          <a:xfrm>
            <a:off x="587375" y="584200"/>
            <a:ext cx="11017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"/>
              <a:buNone/>
              <a:defRPr b="0">
                <a:latin typeface="Geologica"/>
                <a:ea typeface="Geologica"/>
                <a:cs typeface="Geologica"/>
                <a:sym typeface="Geologica"/>
              </a:defRPr>
            </a:lvl9pPr>
          </a:lstStyle>
          <a:p/>
        </p:txBody>
      </p:sp>
      <p:sp>
        <p:nvSpPr>
          <p:cNvPr id="143" name="Google Shape;143;g3250edfcd6d_0_137"/>
          <p:cNvSpPr txBox="1"/>
          <p:nvPr>
            <p:ph idx="7" type="body"/>
          </p:nvPr>
        </p:nvSpPr>
        <p:spPr>
          <a:xfrm>
            <a:off x="586013" y="2350380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g3250edfcd6d_0_137"/>
          <p:cNvSpPr txBox="1"/>
          <p:nvPr>
            <p:ph idx="8" type="body"/>
          </p:nvPr>
        </p:nvSpPr>
        <p:spPr>
          <a:xfrm>
            <a:off x="586013" y="1382737"/>
            <a:ext cx="648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45" name="Google Shape;145;g3250edfcd6d_0_137"/>
          <p:cNvSpPr txBox="1"/>
          <p:nvPr>
            <p:ph idx="9" type="body"/>
          </p:nvPr>
        </p:nvSpPr>
        <p:spPr>
          <a:xfrm>
            <a:off x="586013" y="4790663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3250edfcd6d_0_137"/>
          <p:cNvSpPr txBox="1"/>
          <p:nvPr>
            <p:ph idx="13" type="body"/>
          </p:nvPr>
        </p:nvSpPr>
        <p:spPr>
          <a:xfrm>
            <a:off x="586013" y="3809879"/>
            <a:ext cx="648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eologica"/>
              <a:buNone/>
              <a:defRPr sz="6000">
                <a:solidFill>
                  <a:schemeClr val="dk1"/>
                </a:solidFill>
                <a:latin typeface="Geologica"/>
                <a:ea typeface="Geologica"/>
                <a:cs typeface="Geologica"/>
                <a:sym typeface="Geologica"/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logica"/>
              <a:buChar char="⏤"/>
              <a:defRPr>
                <a:latin typeface="Geologica"/>
                <a:ea typeface="Geologica"/>
                <a:cs typeface="Geologica"/>
                <a:sym typeface="Geologica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logica"/>
              <a:buChar char="•"/>
              <a:defRPr>
                <a:latin typeface="Geologica"/>
                <a:ea typeface="Geologica"/>
                <a:cs typeface="Geologica"/>
                <a:sym typeface="Geologic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иконки">
  <p:cSld name="3 иконки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50edfcd6d_0_149"/>
          <p:cNvSpPr txBox="1"/>
          <p:nvPr>
            <p:ph idx="1" type="subTitle"/>
          </p:nvPr>
        </p:nvSpPr>
        <p:spPr>
          <a:xfrm>
            <a:off x="587375" y="4536369"/>
            <a:ext cx="28848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9" name="Google Shape;149;g3250edfcd6d_0_149"/>
          <p:cNvSpPr txBox="1"/>
          <p:nvPr>
            <p:ph idx="2" type="body"/>
          </p:nvPr>
        </p:nvSpPr>
        <p:spPr>
          <a:xfrm>
            <a:off x="4195798" y="4529684"/>
            <a:ext cx="28845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0" name="Google Shape;150;g3250edfcd6d_0_149"/>
          <p:cNvSpPr txBox="1"/>
          <p:nvPr>
            <p:ph idx="3" type="body"/>
          </p:nvPr>
        </p:nvSpPr>
        <p:spPr>
          <a:xfrm>
            <a:off x="7793104" y="4529684"/>
            <a:ext cx="28845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1" name="Google Shape;151;g3250edfcd6d_0_149"/>
          <p:cNvSpPr/>
          <p:nvPr>
            <p:ph idx="4" type="pic"/>
          </p:nvPr>
        </p:nvSpPr>
        <p:spPr>
          <a:xfrm>
            <a:off x="587375" y="3652127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g3250edfcd6d_0_149"/>
          <p:cNvSpPr/>
          <p:nvPr>
            <p:ph idx="5" type="pic"/>
          </p:nvPr>
        </p:nvSpPr>
        <p:spPr>
          <a:xfrm>
            <a:off x="4185341" y="3652127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g3250edfcd6d_0_149"/>
          <p:cNvSpPr/>
          <p:nvPr>
            <p:ph idx="6" type="pic"/>
          </p:nvPr>
        </p:nvSpPr>
        <p:spPr>
          <a:xfrm>
            <a:off x="7770054" y="3652127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g3250edfcd6d_0_149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иконки на слайде">
  <p:cSld name="4 иконки на слайде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50edfcd6d_0_157"/>
          <p:cNvSpPr txBox="1"/>
          <p:nvPr>
            <p:ph idx="1" type="body"/>
          </p:nvPr>
        </p:nvSpPr>
        <p:spPr>
          <a:xfrm>
            <a:off x="1378204" y="3089950"/>
            <a:ext cx="40068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i="0"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57" name="Google Shape;157;g3250edfcd6d_0_157"/>
          <p:cNvSpPr/>
          <p:nvPr>
            <p:ph idx="2" type="pic"/>
          </p:nvPr>
        </p:nvSpPr>
        <p:spPr>
          <a:xfrm>
            <a:off x="587375" y="308995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g3250edfcd6d_0_157"/>
          <p:cNvSpPr txBox="1"/>
          <p:nvPr>
            <p:ph idx="3" type="body"/>
          </p:nvPr>
        </p:nvSpPr>
        <p:spPr>
          <a:xfrm>
            <a:off x="1378204" y="4647081"/>
            <a:ext cx="40068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i="0"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59" name="Google Shape;159;g3250edfcd6d_0_157"/>
          <p:cNvSpPr/>
          <p:nvPr>
            <p:ph idx="4" type="pic"/>
          </p:nvPr>
        </p:nvSpPr>
        <p:spPr>
          <a:xfrm>
            <a:off x="587375" y="464708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g3250edfcd6d_0_157"/>
          <p:cNvSpPr txBox="1"/>
          <p:nvPr>
            <p:ph idx="5" type="body"/>
          </p:nvPr>
        </p:nvSpPr>
        <p:spPr>
          <a:xfrm>
            <a:off x="1379533" y="5098643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g3250edfcd6d_0_157"/>
          <p:cNvSpPr txBox="1"/>
          <p:nvPr>
            <p:ph idx="6" type="body"/>
          </p:nvPr>
        </p:nvSpPr>
        <p:spPr>
          <a:xfrm>
            <a:off x="7162778" y="3089950"/>
            <a:ext cx="40068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i="0"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62" name="Google Shape;162;g3250edfcd6d_0_157"/>
          <p:cNvSpPr/>
          <p:nvPr>
            <p:ph idx="7" type="pic"/>
          </p:nvPr>
        </p:nvSpPr>
        <p:spPr>
          <a:xfrm>
            <a:off x="6371949" y="308995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g3250edfcd6d_0_157"/>
          <p:cNvSpPr txBox="1"/>
          <p:nvPr>
            <p:ph idx="8" type="body"/>
          </p:nvPr>
        </p:nvSpPr>
        <p:spPr>
          <a:xfrm>
            <a:off x="7162778" y="4647081"/>
            <a:ext cx="40068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i="0"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164" name="Google Shape;164;g3250edfcd6d_0_157"/>
          <p:cNvSpPr/>
          <p:nvPr>
            <p:ph idx="9" type="pic"/>
          </p:nvPr>
        </p:nvSpPr>
        <p:spPr>
          <a:xfrm>
            <a:off x="6371949" y="464708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g3250edfcd6d_0_157"/>
          <p:cNvSpPr txBox="1"/>
          <p:nvPr>
            <p:ph idx="13" type="body"/>
          </p:nvPr>
        </p:nvSpPr>
        <p:spPr>
          <a:xfrm>
            <a:off x="7164107" y="5098643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g3250edfcd6d_0_157"/>
          <p:cNvSpPr txBox="1"/>
          <p:nvPr>
            <p:ph idx="14" type="body"/>
          </p:nvPr>
        </p:nvSpPr>
        <p:spPr>
          <a:xfrm>
            <a:off x="7164107" y="3541015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g3250edfcd6d_0_157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/>
        </p:txBody>
      </p:sp>
      <p:sp>
        <p:nvSpPr>
          <p:cNvPr id="168" name="Google Shape;168;g3250edfcd6d_0_157"/>
          <p:cNvSpPr txBox="1"/>
          <p:nvPr>
            <p:ph idx="15" type="body"/>
          </p:nvPr>
        </p:nvSpPr>
        <p:spPr>
          <a:xfrm>
            <a:off x="1375198" y="3541015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250edfcd6d_0_2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3250edfcd6d_0_2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3250edfcd6d_0_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линейных иконок на слайде">
  <p:cSld name="6 иконок на слайде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50edfcd6d_0_171"/>
          <p:cNvSpPr/>
          <p:nvPr>
            <p:ph idx="2" type="pic"/>
          </p:nvPr>
        </p:nvSpPr>
        <p:spPr>
          <a:xfrm>
            <a:off x="587375" y="2904623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g3250edfcd6d_0_171"/>
          <p:cNvSpPr/>
          <p:nvPr>
            <p:ph idx="3" type="pic"/>
          </p:nvPr>
        </p:nvSpPr>
        <p:spPr>
          <a:xfrm>
            <a:off x="587375" y="4242236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g3250edfcd6d_0_171"/>
          <p:cNvSpPr txBox="1"/>
          <p:nvPr>
            <p:ph idx="1" type="body"/>
          </p:nvPr>
        </p:nvSpPr>
        <p:spPr>
          <a:xfrm>
            <a:off x="1379533" y="4242236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73" name="Google Shape;173;g3250edfcd6d_0_171"/>
          <p:cNvSpPr/>
          <p:nvPr>
            <p:ph idx="4" type="pic"/>
          </p:nvPr>
        </p:nvSpPr>
        <p:spPr>
          <a:xfrm>
            <a:off x="6371949" y="2904623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g3250edfcd6d_0_171"/>
          <p:cNvSpPr/>
          <p:nvPr>
            <p:ph idx="5" type="pic"/>
          </p:nvPr>
        </p:nvSpPr>
        <p:spPr>
          <a:xfrm>
            <a:off x="6371949" y="4242236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g3250edfcd6d_0_171"/>
          <p:cNvSpPr txBox="1"/>
          <p:nvPr>
            <p:ph idx="6" type="body"/>
          </p:nvPr>
        </p:nvSpPr>
        <p:spPr>
          <a:xfrm>
            <a:off x="7164107" y="4242236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76" name="Google Shape;176;g3250edfcd6d_0_171"/>
          <p:cNvSpPr txBox="1"/>
          <p:nvPr>
            <p:ph idx="7" type="body"/>
          </p:nvPr>
        </p:nvSpPr>
        <p:spPr>
          <a:xfrm>
            <a:off x="7164107" y="2904623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77" name="Google Shape;177;g3250edfcd6d_0_171"/>
          <p:cNvSpPr/>
          <p:nvPr>
            <p:ph idx="8" type="pic"/>
          </p:nvPr>
        </p:nvSpPr>
        <p:spPr>
          <a:xfrm>
            <a:off x="587375" y="555625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g3250edfcd6d_0_171"/>
          <p:cNvSpPr txBox="1"/>
          <p:nvPr>
            <p:ph idx="9" type="body"/>
          </p:nvPr>
        </p:nvSpPr>
        <p:spPr>
          <a:xfrm>
            <a:off x="1379533" y="5556250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79" name="Google Shape;179;g3250edfcd6d_0_171"/>
          <p:cNvSpPr/>
          <p:nvPr>
            <p:ph idx="13" type="pic"/>
          </p:nvPr>
        </p:nvSpPr>
        <p:spPr>
          <a:xfrm>
            <a:off x="6371949" y="555625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g3250edfcd6d_0_171"/>
          <p:cNvSpPr txBox="1"/>
          <p:nvPr>
            <p:ph idx="14" type="body"/>
          </p:nvPr>
        </p:nvSpPr>
        <p:spPr>
          <a:xfrm>
            <a:off x="7164107" y="5556250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81" name="Google Shape;181;g3250edfcd6d_0_171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g3250edfcd6d_0_171"/>
          <p:cNvSpPr txBox="1"/>
          <p:nvPr>
            <p:ph idx="15" type="body"/>
          </p:nvPr>
        </p:nvSpPr>
        <p:spPr>
          <a:xfrm>
            <a:off x="1388949" y="2904623"/>
            <a:ext cx="4005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маске">
  <p:cSld name="Фото навылет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250edfcd6d_0_185"/>
          <p:cNvSpPr txBox="1"/>
          <p:nvPr>
            <p:ph idx="1" type="body"/>
          </p:nvPr>
        </p:nvSpPr>
        <p:spPr>
          <a:xfrm>
            <a:off x="587375" y="2528888"/>
            <a:ext cx="5940900" cy="3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g3250edfcd6d_0_185"/>
          <p:cNvSpPr/>
          <p:nvPr>
            <p:ph idx="2" type="pic"/>
          </p:nvPr>
        </p:nvSpPr>
        <p:spPr>
          <a:xfrm>
            <a:off x="7104624" y="0"/>
            <a:ext cx="50874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g3250edfcd6d_0_185"/>
          <p:cNvSpPr txBox="1"/>
          <p:nvPr>
            <p:ph type="title"/>
          </p:nvPr>
        </p:nvSpPr>
        <p:spPr>
          <a:xfrm>
            <a:off x="587375" y="584200"/>
            <a:ext cx="59409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маске 1">
  <p:cSld name="Фото квадратное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50edfcd6d_0_189"/>
          <p:cNvSpPr txBox="1"/>
          <p:nvPr>
            <p:ph idx="1" type="body"/>
          </p:nvPr>
        </p:nvSpPr>
        <p:spPr>
          <a:xfrm>
            <a:off x="587375" y="2528888"/>
            <a:ext cx="4557000" cy="3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g3250edfcd6d_0_189"/>
          <p:cNvSpPr txBox="1"/>
          <p:nvPr>
            <p:ph type="title"/>
          </p:nvPr>
        </p:nvSpPr>
        <p:spPr>
          <a:xfrm>
            <a:off x="587375" y="584200"/>
            <a:ext cx="45570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g3250edfcd6d_0_189"/>
          <p:cNvSpPr/>
          <p:nvPr>
            <p:ph idx="2" type="pic"/>
          </p:nvPr>
        </p:nvSpPr>
        <p:spPr>
          <a:xfrm>
            <a:off x="6039748" y="584200"/>
            <a:ext cx="5565000" cy="556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маске 2">
  <p:cSld name="Фото в маске_3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50edfcd6d_0_193"/>
          <p:cNvSpPr txBox="1"/>
          <p:nvPr>
            <p:ph idx="1" type="body"/>
          </p:nvPr>
        </p:nvSpPr>
        <p:spPr>
          <a:xfrm>
            <a:off x="587375" y="2528888"/>
            <a:ext cx="5940900" cy="3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g3250edfcd6d_0_193"/>
          <p:cNvSpPr txBox="1"/>
          <p:nvPr>
            <p:ph type="title"/>
          </p:nvPr>
        </p:nvSpPr>
        <p:spPr>
          <a:xfrm>
            <a:off x="587375" y="584200"/>
            <a:ext cx="59409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g3250edfcd6d_0_193"/>
          <p:cNvSpPr/>
          <p:nvPr>
            <p:ph idx="2" type="pic"/>
          </p:nvPr>
        </p:nvSpPr>
        <p:spPr>
          <a:xfrm>
            <a:off x="7464056" y="584200"/>
            <a:ext cx="4140600" cy="62739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фото">
  <p:cSld name="3 фото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250edfcd6d_0_197"/>
          <p:cNvSpPr/>
          <p:nvPr>
            <p:ph idx="2" type="pic"/>
          </p:nvPr>
        </p:nvSpPr>
        <p:spPr>
          <a:xfrm>
            <a:off x="603401" y="592250"/>
            <a:ext cx="3492000" cy="557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97" name="Google Shape;197;g3250edfcd6d_0_197"/>
          <p:cNvSpPr/>
          <p:nvPr>
            <p:ph idx="3" type="pic"/>
          </p:nvPr>
        </p:nvSpPr>
        <p:spPr>
          <a:xfrm>
            <a:off x="4350001" y="587200"/>
            <a:ext cx="3492000" cy="557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98" name="Google Shape;198;g3250edfcd6d_0_197"/>
          <p:cNvSpPr/>
          <p:nvPr>
            <p:ph idx="4" type="pic"/>
          </p:nvPr>
        </p:nvSpPr>
        <p:spPr>
          <a:xfrm>
            <a:off x="8112626" y="587200"/>
            <a:ext cx="3492000" cy="557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фото 1">
  <p:cSld name="2 фото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250edfcd6d_0_201"/>
          <p:cNvSpPr/>
          <p:nvPr>
            <p:ph idx="2" type="pic"/>
          </p:nvPr>
        </p:nvSpPr>
        <p:spPr>
          <a:xfrm>
            <a:off x="603401" y="587376"/>
            <a:ext cx="3492000" cy="557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01" name="Google Shape;201;g3250edfcd6d_0_201"/>
          <p:cNvSpPr/>
          <p:nvPr>
            <p:ph idx="3" type="pic"/>
          </p:nvPr>
        </p:nvSpPr>
        <p:spPr>
          <a:xfrm>
            <a:off x="4349750" y="587376"/>
            <a:ext cx="7238700" cy="5573700"/>
          </a:xfrm>
          <a:prstGeom prst="roundRect">
            <a:avLst>
              <a:gd fmla="val 10591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на весь слайд">
  <p:cSld name="Фото на весь слайд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50edfcd6d_0_20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арточки факта">
  <p:cSld name="3 карточки факта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3250edfcd6d_0_2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00" y="2318037"/>
            <a:ext cx="11016000" cy="384737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3250edfcd6d_0_206"/>
          <p:cNvSpPr txBox="1"/>
          <p:nvPr>
            <p:ph idx="1" type="body"/>
          </p:nvPr>
        </p:nvSpPr>
        <p:spPr>
          <a:xfrm>
            <a:off x="879482" y="2533491"/>
            <a:ext cx="648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207" name="Google Shape;207;g3250edfcd6d_0_206"/>
          <p:cNvSpPr txBox="1"/>
          <p:nvPr>
            <p:ph idx="2" type="body"/>
          </p:nvPr>
        </p:nvSpPr>
        <p:spPr>
          <a:xfrm>
            <a:off x="4645159" y="2533491"/>
            <a:ext cx="648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208" name="Google Shape;208;g3250edfcd6d_0_206"/>
          <p:cNvSpPr txBox="1"/>
          <p:nvPr>
            <p:ph idx="3" type="body"/>
          </p:nvPr>
        </p:nvSpPr>
        <p:spPr>
          <a:xfrm>
            <a:off x="8399240" y="2530940"/>
            <a:ext cx="648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209" name="Google Shape;209;g3250edfcd6d_0_206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g3250edfcd6d_0_206"/>
          <p:cNvSpPr txBox="1"/>
          <p:nvPr>
            <p:ph idx="4" type="subTitle"/>
          </p:nvPr>
        </p:nvSpPr>
        <p:spPr>
          <a:xfrm>
            <a:off x="879482" y="4218550"/>
            <a:ext cx="2893500" cy="1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1" name="Google Shape;211;g3250edfcd6d_0_206"/>
          <p:cNvSpPr txBox="1"/>
          <p:nvPr>
            <p:ph idx="5" type="body"/>
          </p:nvPr>
        </p:nvSpPr>
        <p:spPr>
          <a:xfrm>
            <a:off x="4649508" y="4217010"/>
            <a:ext cx="28680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12" name="Google Shape;212;g3250edfcd6d_0_206"/>
          <p:cNvSpPr txBox="1"/>
          <p:nvPr>
            <p:ph idx="6" type="body"/>
          </p:nvPr>
        </p:nvSpPr>
        <p:spPr>
          <a:xfrm>
            <a:off x="8419534" y="4217010"/>
            <a:ext cx="28680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13" name="Google Shape;213;g3250edfcd6d_0_206"/>
          <p:cNvSpPr txBox="1"/>
          <p:nvPr>
            <p:ph idx="7" type="body"/>
          </p:nvPr>
        </p:nvSpPr>
        <p:spPr>
          <a:xfrm>
            <a:off x="879482" y="3406533"/>
            <a:ext cx="286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9pPr>
          </a:lstStyle>
          <a:p/>
        </p:txBody>
      </p:sp>
      <p:sp>
        <p:nvSpPr>
          <p:cNvPr id="214" name="Google Shape;214;g3250edfcd6d_0_206"/>
          <p:cNvSpPr txBox="1"/>
          <p:nvPr>
            <p:ph idx="8" type="body"/>
          </p:nvPr>
        </p:nvSpPr>
        <p:spPr>
          <a:xfrm>
            <a:off x="4649509" y="3406533"/>
            <a:ext cx="286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9pPr>
          </a:lstStyle>
          <a:p/>
        </p:txBody>
      </p:sp>
      <p:sp>
        <p:nvSpPr>
          <p:cNvPr id="215" name="Google Shape;215;g3250edfcd6d_0_206"/>
          <p:cNvSpPr txBox="1"/>
          <p:nvPr>
            <p:ph idx="9" type="body"/>
          </p:nvPr>
        </p:nvSpPr>
        <p:spPr>
          <a:xfrm>
            <a:off x="8419535" y="3406533"/>
            <a:ext cx="286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карточки факта">
  <p:cSld name="4 карточки факта_2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3250edfcd6d_0_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00" y="2318037"/>
            <a:ext cx="11016000" cy="384929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3250edfcd6d_0_218"/>
          <p:cNvSpPr txBox="1"/>
          <p:nvPr>
            <p:ph idx="1" type="body"/>
          </p:nvPr>
        </p:nvSpPr>
        <p:spPr>
          <a:xfrm>
            <a:off x="917625" y="2528888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219" name="Google Shape;219;g3250edfcd6d_0_218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g3250edfcd6d_0_218"/>
          <p:cNvSpPr txBox="1"/>
          <p:nvPr>
            <p:ph idx="2" type="body"/>
          </p:nvPr>
        </p:nvSpPr>
        <p:spPr>
          <a:xfrm>
            <a:off x="917625" y="4605025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221" name="Google Shape;221;g3250edfcd6d_0_218"/>
          <p:cNvSpPr txBox="1"/>
          <p:nvPr>
            <p:ph idx="3" type="body"/>
          </p:nvPr>
        </p:nvSpPr>
        <p:spPr>
          <a:xfrm>
            <a:off x="6574122" y="4605025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222" name="Google Shape;222;g3250edfcd6d_0_218"/>
          <p:cNvSpPr txBox="1"/>
          <p:nvPr>
            <p:ph idx="4" type="subTitle"/>
          </p:nvPr>
        </p:nvSpPr>
        <p:spPr>
          <a:xfrm>
            <a:off x="1716374" y="2528888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3" name="Google Shape;223;g3250edfcd6d_0_218"/>
          <p:cNvSpPr txBox="1"/>
          <p:nvPr>
            <p:ph idx="5" type="body"/>
          </p:nvPr>
        </p:nvSpPr>
        <p:spPr>
          <a:xfrm>
            <a:off x="6574122" y="2528888"/>
            <a:ext cx="648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b="1" sz="6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 b="1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9pPr>
          </a:lstStyle>
          <a:p/>
        </p:txBody>
      </p:sp>
      <p:sp>
        <p:nvSpPr>
          <p:cNvPr id="224" name="Google Shape;224;g3250edfcd6d_0_218"/>
          <p:cNvSpPr txBox="1"/>
          <p:nvPr/>
        </p:nvSpPr>
        <p:spPr>
          <a:xfrm>
            <a:off x="7427625" y="2528888"/>
            <a:ext cx="3840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logica Light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g3250edfcd6d_0_218"/>
          <p:cNvSpPr txBox="1"/>
          <p:nvPr>
            <p:ph idx="6" type="body"/>
          </p:nvPr>
        </p:nvSpPr>
        <p:spPr>
          <a:xfrm>
            <a:off x="7360170" y="2536669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g3250edfcd6d_0_218"/>
          <p:cNvSpPr txBox="1"/>
          <p:nvPr>
            <p:ph idx="7" type="body"/>
          </p:nvPr>
        </p:nvSpPr>
        <p:spPr>
          <a:xfrm>
            <a:off x="7360170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g3250edfcd6d_0_218"/>
          <p:cNvSpPr txBox="1"/>
          <p:nvPr>
            <p:ph idx="8" type="body"/>
          </p:nvPr>
        </p:nvSpPr>
        <p:spPr>
          <a:xfrm>
            <a:off x="1716374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карточки иконки">
  <p:cSld name="2 карточки иконки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3250edfcd6d_0_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00" y="2318400"/>
            <a:ext cx="11017200" cy="3847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250edfcd6d_0_230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g3250edfcd6d_0_230"/>
          <p:cNvSpPr txBox="1"/>
          <p:nvPr>
            <p:ph idx="1" type="subTitle"/>
          </p:nvPr>
        </p:nvSpPr>
        <p:spPr>
          <a:xfrm>
            <a:off x="1665318" y="2537225"/>
            <a:ext cx="3534300" cy="3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2" name="Google Shape;232;g3250edfcd6d_0_230"/>
          <p:cNvSpPr txBox="1"/>
          <p:nvPr>
            <p:ph idx="2" type="body"/>
          </p:nvPr>
        </p:nvSpPr>
        <p:spPr>
          <a:xfrm>
            <a:off x="7299951" y="2536669"/>
            <a:ext cx="3567000" cy="3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g3250edfcd6d_0_230"/>
          <p:cNvSpPr/>
          <p:nvPr>
            <p:ph idx="3" type="pic"/>
          </p:nvPr>
        </p:nvSpPr>
        <p:spPr>
          <a:xfrm>
            <a:off x="892225" y="2537225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g3250edfcd6d_0_230"/>
          <p:cNvSpPr/>
          <p:nvPr>
            <p:ph idx="4" type="pic"/>
          </p:nvPr>
        </p:nvSpPr>
        <p:spPr>
          <a:xfrm>
            <a:off x="6526844" y="2536669"/>
            <a:ext cx="540000" cy="54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250edfcd6d_0_2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g3250edfcd6d_0_26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3250edfcd6d_0_26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3250edfcd6d_0_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арточки иконки">
  <p:cSld name="3 карточки иконки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3250edfcd6d_0_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7374" y="2318400"/>
            <a:ext cx="11017250" cy="384781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3250edfcd6d_0_237"/>
          <p:cNvSpPr/>
          <p:nvPr>
            <p:ph idx="2" type="pic"/>
          </p:nvPr>
        </p:nvSpPr>
        <p:spPr>
          <a:xfrm>
            <a:off x="879482" y="254793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g3250edfcd6d_0_237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g3250edfcd6d_0_237"/>
          <p:cNvSpPr/>
          <p:nvPr>
            <p:ph idx="3" type="pic"/>
          </p:nvPr>
        </p:nvSpPr>
        <p:spPr>
          <a:xfrm>
            <a:off x="4649509" y="254793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g3250edfcd6d_0_237"/>
          <p:cNvSpPr/>
          <p:nvPr>
            <p:ph idx="4" type="pic"/>
          </p:nvPr>
        </p:nvSpPr>
        <p:spPr>
          <a:xfrm>
            <a:off x="8419535" y="254793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g3250edfcd6d_0_237"/>
          <p:cNvSpPr txBox="1"/>
          <p:nvPr>
            <p:ph idx="1" type="subTitle"/>
          </p:nvPr>
        </p:nvSpPr>
        <p:spPr>
          <a:xfrm>
            <a:off x="879482" y="4061618"/>
            <a:ext cx="28935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2" name="Google Shape;242;g3250edfcd6d_0_237"/>
          <p:cNvSpPr txBox="1"/>
          <p:nvPr>
            <p:ph idx="5" type="body"/>
          </p:nvPr>
        </p:nvSpPr>
        <p:spPr>
          <a:xfrm>
            <a:off x="4649508" y="4059936"/>
            <a:ext cx="2868000" cy="1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43" name="Google Shape;243;g3250edfcd6d_0_237"/>
          <p:cNvSpPr txBox="1"/>
          <p:nvPr>
            <p:ph idx="6" type="body"/>
          </p:nvPr>
        </p:nvSpPr>
        <p:spPr>
          <a:xfrm>
            <a:off x="8419534" y="4059936"/>
            <a:ext cx="2868000" cy="1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44" name="Google Shape;244;g3250edfcd6d_0_237"/>
          <p:cNvSpPr txBox="1"/>
          <p:nvPr>
            <p:ph idx="7" type="body"/>
          </p:nvPr>
        </p:nvSpPr>
        <p:spPr>
          <a:xfrm>
            <a:off x="879482" y="3333381"/>
            <a:ext cx="2868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9pPr>
          </a:lstStyle>
          <a:p/>
        </p:txBody>
      </p:sp>
      <p:sp>
        <p:nvSpPr>
          <p:cNvPr id="245" name="Google Shape;245;g3250edfcd6d_0_237"/>
          <p:cNvSpPr txBox="1"/>
          <p:nvPr>
            <p:ph idx="8" type="body"/>
          </p:nvPr>
        </p:nvSpPr>
        <p:spPr>
          <a:xfrm>
            <a:off x="4649509" y="3333381"/>
            <a:ext cx="2868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9pPr>
          </a:lstStyle>
          <a:p/>
        </p:txBody>
      </p:sp>
      <p:sp>
        <p:nvSpPr>
          <p:cNvPr id="246" name="Google Shape;246;g3250edfcd6d_0_237"/>
          <p:cNvSpPr txBox="1"/>
          <p:nvPr>
            <p:ph idx="9" type="body"/>
          </p:nvPr>
        </p:nvSpPr>
        <p:spPr>
          <a:xfrm>
            <a:off x="8419535" y="3333381"/>
            <a:ext cx="2868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indent="-3302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2pPr>
            <a:lvl3pPr indent="-3302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 sz="1600"/>
            </a:lvl3pPr>
            <a:lvl4pPr indent="-3302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⏤"/>
              <a:defRPr b="1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карточки иконки 1">
  <p:cSld name="4 карточки с иконками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3250edfcd6d_0_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00" y="2318400"/>
            <a:ext cx="11016000" cy="384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3250edfcd6d_0_249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g3250edfcd6d_0_249"/>
          <p:cNvSpPr txBox="1"/>
          <p:nvPr>
            <p:ph idx="1" type="subTitle"/>
          </p:nvPr>
        </p:nvSpPr>
        <p:spPr>
          <a:xfrm>
            <a:off x="1753849" y="2528888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1" name="Google Shape;251;g3250edfcd6d_0_249"/>
          <p:cNvSpPr txBox="1"/>
          <p:nvPr>
            <p:ph idx="2" type="body"/>
          </p:nvPr>
        </p:nvSpPr>
        <p:spPr>
          <a:xfrm>
            <a:off x="7397645" y="2536669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52" name="Google Shape;252;g3250edfcd6d_0_249"/>
          <p:cNvSpPr txBox="1"/>
          <p:nvPr>
            <p:ph idx="3" type="body"/>
          </p:nvPr>
        </p:nvSpPr>
        <p:spPr>
          <a:xfrm>
            <a:off x="7397645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53" name="Google Shape;253;g3250edfcd6d_0_249"/>
          <p:cNvSpPr txBox="1"/>
          <p:nvPr>
            <p:ph idx="4" type="body"/>
          </p:nvPr>
        </p:nvSpPr>
        <p:spPr>
          <a:xfrm>
            <a:off x="1753849" y="4605311"/>
            <a:ext cx="3852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54" name="Google Shape;254;g3250edfcd6d_0_249"/>
          <p:cNvSpPr/>
          <p:nvPr>
            <p:ph idx="5" type="pic"/>
          </p:nvPr>
        </p:nvSpPr>
        <p:spPr>
          <a:xfrm>
            <a:off x="879482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g3250edfcd6d_0_249"/>
          <p:cNvSpPr/>
          <p:nvPr>
            <p:ph idx="6" type="pic"/>
          </p:nvPr>
        </p:nvSpPr>
        <p:spPr>
          <a:xfrm>
            <a:off x="879482" y="458254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g3250edfcd6d_0_249"/>
          <p:cNvSpPr/>
          <p:nvPr>
            <p:ph idx="7" type="pic"/>
          </p:nvPr>
        </p:nvSpPr>
        <p:spPr>
          <a:xfrm>
            <a:off x="6523279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g3250edfcd6d_0_249"/>
          <p:cNvSpPr/>
          <p:nvPr>
            <p:ph idx="8" type="pic"/>
          </p:nvPr>
        </p:nvSpPr>
        <p:spPr>
          <a:xfrm>
            <a:off x="6523279" y="4590035"/>
            <a:ext cx="540000" cy="54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карточек">
  <p:cSld name="5 карточек с иконками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3250edfcd6d_0_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00" y="2318400"/>
            <a:ext cx="11017763" cy="384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250edfcd6d_0_260"/>
          <p:cNvSpPr txBox="1"/>
          <p:nvPr>
            <p:ph type="title"/>
          </p:nvPr>
        </p:nvSpPr>
        <p:spPr>
          <a:xfrm>
            <a:off x="587375" y="584200"/>
            <a:ext cx="11017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g3250edfcd6d_0_260"/>
          <p:cNvSpPr txBox="1"/>
          <p:nvPr>
            <p:ph idx="1" type="body"/>
          </p:nvPr>
        </p:nvSpPr>
        <p:spPr>
          <a:xfrm>
            <a:off x="879481" y="5310750"/>
            <a:ext cx="28272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62" name="Google Shape;262;g3250edfcd6d_0_260"/>
          <p:cNvSpPr txBox="1"/>
          <p:nvPr>
            <p:ph idx="2" type="body"/>
          </p:nvPr>
        </p:nvSpPr>
        <p:spPr>
          <a:xfrm>
            <a:off x="8329593" y="5310750"/>
            <a:ext cx="28440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63" name="Google Shape;263;g3250edfcd6d_0_260"/>
          <p:cNvSpPr txBox="1"/>
          <p:nvPr>
            <p:ph idx="3" type="body"/>
          </p:nvPr>
        </p:nvSpPr>
        <p:spPr>
          <a:xfrm>
            <a:off x="4612033" y="3270225"/>
            <a:ext cx="2844000" cy="26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64" name="Google Shape;264;g3250edfcd6d_0_260"/>
          <p:cNvSpPr txBox="1"/>
          <p:nvPr>
            <p:ph idx="4" type="body"/>
          </p:nvPr>
        </p:nvSpPr>
        <p:spPr>
          <a:xfrm>
            <a:off x="8329592" y="3270225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65" name="Google Shape;265;g3250edfcd6d_0_260"/>
          <p:cNvSpPr/>
          <p:nvPr>
            <p:ph idx="5" type="pic"/>
          </p:nvPr>
        </p:nvSpPr>
        <p:spPr>
          <a:xfrm>
            <a:off x="879482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g3250edfcd6d_0_260"/>
          <p:cNvSpPr/>
          <p:nvPr>
            <p:ph idx="6" type="pic"/>
          </p:nvPr>
        </p:nvSpPr>
        <p:spPr>
          <a:xfrm>
            <a:off x="879482" y="459753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g3250edfcd6d_0_260"/>
          <p:cNvSpPr/>
          <p:nvPr>
            <p:ph idx="7" type="pic"/>
          </p:nvPr>
        </p:nvSpPr>
        <p:spPr>
          <a:xfrm>
            <a:off x="4612033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g3250edfcd6d_0_260"/>
          <p:cNvSpPr/>
          <p:nvPr>
            <p:ph idx="8" type="pic"/>
          </p:nvPr>
        </p:nvSpPr>
        <p:spPr>
          <a:xfrm>
            <a:off x="8329594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g3250edfcd6d_0_260"/>
          <p:cNvSpPr/>
          <p:nvPr>
            <p:ph idx="9" type="pic"/>
          </p:nvPr>
        </p:nvSpPr>
        <p:spPr>
          <a:xfrm>
            <a:off x="8329594" y="4597530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70" name="Google Shape;270;g3250edfcd6d_0_260"/>
          <p:cNvSpPr txBox="1"/>
          <p:nvPr>
            <p:ph idx="13" type="body"/>
          </p:nvPr>
        </p:nvSpPr>
        <p:spPr>
          <a:xfrm>
            <a:off x="879481" y="3261944"/>
            <a:ext cx="28272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карточек 1">
  <p:cSld name="6 карточек с иконками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3250edfcd6d_0_2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00" y="2318038"/>
            <a:ext cx="11016000" cy="384787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3250edfcd6d_0_273"/>
          <p:cNvSpPr txBox="1"/>
          <p:nvPr>
            <p:ph type="title"/>
          </p:nvPr>
        </p:nvSpPr>
        <p:spPr>
          <a:xfrm>
            <a:off x="587375" y="584200"/>
            <a:ext cx="11017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latin typeface="Geologica Medium"/>
                <a:ea typeface="Geologica Medium"/>
                <a:cs typeface="Geologica Medium"/>
                <a:sym typeface="Geologi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/>
        </p:txBody>
      </p:sp>
      <p:sp>
        <p:nvSpPr>
          <p:cNvPr id="274" name="Google Shape;274;g3250edfcd6d_0_273"/>
          <p:cNvSpPr/>
          <p:nvPr>
            <p:ph idx="2" type="pic"/>
          </p:nvPr>
        </p:nvSpPr>
        <p:spPr>
          <a:xfrm>
            <a:off x="879482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g3250edfcd6d_0_273"/>
          <p:cNvSpPr/>
          <p:nvPr>
            <p:ph idx="3" type="pic"/>
          </p:nvPr>
        </p:nvSpPr>
        <p:spPr>
          <a:xfrm>
            <a:off x="4612033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g3250edfcd6d_0_273"/>
          <p:cNvSpPr/>
          <p:nvPr>
            <p:ph idx="4" type="pic"/>
          </p:nvPr>
        </p:nvSpPr>
        <p:spPr>
          <a:xfrm>
            <a:off x="8329594" y="2528888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Google Shape;277;g3250edfcd6d_0_273"/>
          <p:cNvSpPr txBox="1"/>
          <p:nvPr>
            <p:ph idx="1" type="body"/>
          </p:nvPr>
        </p:nvSpPr>
        <p:spPr>
          <a:xfrm>
            <a:off x="8329592" y="3270225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g3250edfcd6d_0_273"/>
          <p:cNvSpPr txBox="1"/>
          <p:nvPr>
            <p:ph idx="5" type="body"/>
          </p:nvPr>
        </p:nvSpPr>
        <p:spPr>
          <a:xfrm>
            <a:off x="4612031" y="3270225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g3250edfcd6d_0_273"/>
          <p:cNvSpPr/>
          <p:nvPr>
            <p:ph idx="6" type="pic"/>
          </p:nvPr>
        </p:nvSpPr>
        <p:spPr>
          <a:xfrm>
            <a:off x="879482" y="459753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g3250edfcd6d_0_273"/>
          <p:cNvSpPr/>
          <p:nvPr>
            <p:ph idx="7" type="pic"/>
          </p:nvPr>
        </p:nvSpPr>
        <p:spPr>
          <a:xfrm>
            <a:off x="4612033" y="459753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g3250edfcd6d_0_273"/>
          <p:cNvSpPr/>
          <p:nvPr>
            <p:ph idx="8" type="pic"/>
          </p:nvPr>
        </p:nvSpPr>
        <p:spPr>
          <a:xfrm>
            <a:off x="8329594" y="4597531"/>
            <a:ext cx="540000" cy="5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g3250edfcd6d_0_273"/>
          <p:cNvSpPr txBox="1"/>
          <p:nvPr>
            <p:ph idx="9" type="body"/>
          </p:nvPr>
        </p:nvSpPr>
        <p:spPr>
          <a:xfrm>
            <a:off x="8329592" y="5311436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g3250edfcd6d_0_273"/>
          <p:cNvSpPr txBox="1"/>
          <p:nvPr>
            <p:ph idx="13" type="body"/>
          </p:nvPr>
        </p:nvSpPr>
        <p:spPr>
          <a:xfrm>
            <a:off x="879480" y="5311436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g3250edfcd6d_0_273"/>
          <p:cNvSpPr txBox="1"/>
          <p:nvPr>
            <p:ph idx="14" type="body"/>
          </p:nvPr>
        </p:nvSpPr>
        <p:spPr>
          <a:xfrm>
            <a:off x="4612031" y="5311436"/>
            <a:ext cx="28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g3250edfcd6d_0_273"/>
          <p:cNvSpPr txBox="1"/>
          <p:nvPr>
            <p:ph idx="15" type="body"/>
          </p:nvPr>
        </p:nvSpPr>
        <p:spPr>
          <a:xfrm>
            <a:off x="879481" y="3261944"/>
            <a:ext cx="28272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eologica Light"/>
                <a:ea typeface="Geologica Light"/>
                <a:cs typeface="Geologica Light"/>
                <a:sym typeface="Geologica Light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 qr">
  <p:cSld name="Финальный слайд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250edfcd6d_0_288"/>
          <p:cNvSpPr/>
          <p:nvPr/>
        </p:nvSpPr>
        <p:spPr>
          <a:xfrm>
            <a:off x="7997251" y="586452"/>
            <a:ext cx="3600000" cy="3600000"/>
          </a:xfrm>
          <a:prstGeom prst="roundRect">
            <a:avLst>
              <a:gd fmla="val 839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g3250edfcd6d_0_288"/>
          <p:cNvSpPr txBox="1"/>
          <p:nvPr>
            <p:ph idx="1" type="body"/>
          </p:nvPr>
        </p:nvSpPr>
        <p:spPr>
          <a:xfrm>
            <a:off x="587375" y="4171415"/>
            <a:ext cx="6531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g3250edfcd6d_0_288"/>
          <p:cNvSpPr txBox="1"/>
          <p:nvPr>
            <p:ph type="title"/>
          </p:nvPr>
        </p:nvSpPr>
        <p:spPr>
          <a:xfrm>
            <a:off x="587376" y="586452"/>
            <a:ext cx="6531000" cy="28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pic>
        <p:nvPicPr>
          <p:cNvPr id="290" name="Google Shape;290;g3250edfcd6d_0_2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0871" y="5935162"/>
            <a:ext cx="1130917" cy="29976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3250edfcd6d_0_288"/>
          <p:cNvSpPr txBox="1"/>
          <p:nvPr>
            <p:ph idx="2" type="body"/>
          </p:nvPr>
        </p:nvSpPr>
        <p:spPr>
          <a:xfrm>
            <a:off x="8183217" y="5870781"/>
            <a:ext cx="3421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3pPr>
            <a:lvl4pPr indent="-3429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⏤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2" name="Google Shape;292;g3250edfcd6d_0_288"/>
          <p:cNvSpPr/>
          <p:nvPr>
            <p:ph idx="3" type="pic"/>
          </p:nvPr>
        </p:nvSpPr>
        <p:spPr>
          <a:xfrm>
            <a:off x="8192551" y="781752"/>
            <a:ext cx="3209400" cy="3209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93" name="Google Shape;293;g3250edfcd6d_0_288"/>
          <p:cNvSpPr txBox="1"/>
          <p:nvPr>
            <p:ph idx="4" type="body"/>
          </p:nvPr>
        </p:nvSpPr>
        <p:spPr>
          <a:xfrm>
            <a:off x="594748" y="4598572"/>
            <a:ext cx="6523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55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/>
            </a:lvl3pPr>
            <a:lvl4pPr indent="-355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⏤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+скриншот">
  <p:cSld name="Заголовок+скриншот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50edfcd6d_0_296"/>
          <p:cNvSpPr/>
          <p:nvPr>
            <p:ph idx="2" type="pic"/>
          </p:nvPr>
        </p:nvSpPr>
        <p:spPr>
          <a:xfrm>
            <a:off x="587375" y="2020957"/>
            <a:ext cx="11017200" cy="414480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g3250edfcd6d_0_296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logica Medium"/>
              <a:buNone/>
              <a:defRPr>
                <a:latin typeface="Geologica Medium"/>
                <a:ea typeface="Geologica Medium"/>
                <a:cs typeface="Geologica Medium"/>
                <a:sym typeface="Geologic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ноформатные скрины">
  <p:cSld name="Разноформатные скрины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250edfcd6d_0_299"/>
          <p:cNvSpPr/>
          <p:nvPr>
            <p:ph idx="2" type="pic"/>
          </p:nvPr>
        </p:nvSpPr>
        <p:spPr>
          <a:xfrm>
            <a:off x="7004304" y="584200"/>
            <a:ext cx="4600200" cy="5581800"/>
          </a:xfrm>
          <a:prstGeom prst="roundRect">
            <a:avLst>
              <a:gd fmla="val 3731" name="adj"/>
            </a:avLst>
          </a:prstGeom>
          <a:solidFill>
            <a:schemeClr val="lt1"/>
          </a:solidFill>
          <a:ln cap="flat" cmpd="sng" w="19050">
            <a:solidFill>
              <a:schemeClr val="dk1">
                <a:alpha val="20000"/>
              </a:schemeClr>
            </a:solidFill>
            <a:prstDash val="solid"/>
            <a:round/>
            <a:headEnd len="sm" w="sm" type="none"/>
            <a:tailEnd len="sm" w="sm" type="none"/>
          </a:ln>
          <a:effectLst>
            <a:outerShdw blurRad="317500" rotWithShape="0" algn="ctr" dir="5400000" dist="63500">
              <a:srgbClr val="595959">
                <a:alpha val="20000"/>
              </a:srgbClr>
            </a:outerShdw>
          </a:effectLst>
        </p:spPr>
      </p:sp>
      <p:sp>
        <p:nvSpPr>
          <p:cNvPr id="299" name="Google Shape;299;g3250edfcd6d_0_299"/>
          <p:cNvSpPr/>
          <p:nvPr>
            <p:ph idx="3" type="pic"/>
          </p:nvPr>
        </p:nvSpPr>
        <p:spPr>
          <a:xfrm>
            <a:off x="587374" y="584200"/>
            <a:ext cx="6069600" cy="3603900"/>
          </a:xfrm>
          <a:prstGeom prst="roundRect">
            <a:avLst>
              <a:gd fmla="val 5374" name="adj"/>
            </a:avLst>
          </a:prstGeom>
          <a:solidFill>
            <a:schemeClr val="lt1"/>
          </a:solidFill>
          <a:ln cap="flat" cmpd="sng" w="19050">
            <a:solidFill>
              <a:schemeClr val="dk1">
                <a:alpha val="20000"/>
              </a:schemeClr>
            </a:solidFill>
            <a:prstDash val="solid"/>
            <a:round/>
            <a:headEnd len="sm" w="sm" type="none"/>
            <a:tailEnd len="sm" w="sm" type="none"/>
          </a:ln>
          <a:effectLst>
            <a:outerShdw blurRad="317500" rotWithShape="0" algn="ctr" dir="5400000" dist="63500">
              <a:srgbClr val="595959">
                <a:alpha val="2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250edfcd6d_0_3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g3250edfcd6d_0_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250edfcd6d_0_34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3250edfcd6d_0_34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3250edfcd6d_0_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250edfcd6d_0_3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g3250edfcd6d_0_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250edfcd6d_0_41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3250edfcd6d_0_41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g3250edfcd6d_0_41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g3250edfcd6d_0_41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g3250edfcd6d_0_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250edfcd6d_0_47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g3250edfcd6d_0_4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2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250edfcd6d_0_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3250edfcd6d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g3250edfcd6d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lt2"/>
                </a:solidFill>
              </a:defRPr>
            </a:lvl1pPr>
            <a:lvl2pPr lvl="1" algn="r">
              <a:buNone/>
              <a:defRPr sz="1300">
                <a:solidFill>
                  <a:schemeClr val="lt2"/>
                </a:solidFill>
              </a:defRPr>
            </a:lvl2pPr>
            <a:lvl3pPr lvl="2" algn="r">
              <a:buNone/>
              <a:defRPr sz="1300">
                <a:solidFill>
                  <a:schemeClr val="lt2"/>
                </a:solidFill>
              </a:defRPr>
            </a:lvl3pPr>
            <a:lvl4pPr lvl="3" algn="r">
              <a:buNone/>
              <a:defRPr sz="1300">
                <a:solidFill>
                  <a:schemeClr val="lt2"/>
                </a:solidFill>
              </a:defRPr>
            </a:lvl4pPr>
            <a:lvl5pPr lvl="4" algn="r">
              <a:buNone/>
              <a:defRPr sz="1300">
                <a:solidFill>
                  <a:schemeClr val="lt2"/>
                </a:solidFill>
              </a:defRPr>
            </a:lvl5pPr>
            <a:lvl6pPr lvl="5" algn="r">
              <a:buNone/>
              <a:defRPr sz="1300">
                <a:solidFill>
                  <a:schemeClr val="lt2"/>
                </a:solidFill>
              </a:defRPr>
            </a:lvl6pPr>
            <a:lvl7pPr lvl="6" algn="r">
              <a:buNone/>
              <a:defRPr sz="1300">
                <a:solidFill>
                  <a:schemeClr val="lt2"/>
                </a:solidFill>
              </a:defRPr>
            </a:lvl7pPr>
            <a:lvl8pPr lvl="7" algn="r">
              <a:buNone/>
              <a:defRPr sz="1300">
                <a:solidFill>
                  <a:schemeClr val="lt2"/>
                </a:solidFill>
              </a:defRPr>
            </a:lvl8pPr>
            <a:lvl9pPr lvl="8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hyperlink" Target="https://github.com/kontur-courses/multithread-async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5.gif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hyperlink" Target="https://forms.gle/fWuMLseguYdtJJHW8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learn.microsoft.com/en-us/archive/msdn-magazine/2012/december/csharp-the-csharp-memory-model-in-theory-and-practice" TargetMode="External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jpg"/><Relationship Id="rId4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rsdn.org/summary/4512.xml" TargetMode="External"/><Relationship Id="rId4" Type="http://schemas.openxmlformats.org/officeDocument/2006/relationships/hyperlink" Target="https://habr.com/ru/companies/nix/articles/260745/" TargetMode="External"/><Relationship Id="rId9" Type="http://schemas.openxmlformats.org/officeDocument/2006/relationships/hyperlink" Target="https://github.com/kontur-courses/multithread-async" TargetMode="External"/><Relationship Id="rId5" Type="http://schemas.openxmlformats.org/officeDocument/2006/relationships/hyperlink" Target="https://habr.com/ru/articles/126495/" TargetMode="External"/><Relationship Id="rId6" Type="http://schemas.openxmlformats.org/officeDocument/2006/relationships/hyperlink" Target="https://learn.microsoft.com/ru-ru/dotnet/standard/parallel-programming/task-parallel-library-tpl" TargetMode="External"/><Relationship Id="rId7" Type="http://schemas.openxmlformats.org/officeDocument/2006/relationships/hyperlink" Target="https://learn.microsoft.com/ru-ru/dotnet/csharp/asynchronous-programming/async-scenarios" TargetMode="External"/><Relationship Id="rId8" Type="http://schemas.openxmlformats.org/officeDocument/2006/relationships/hyperlink" Target="https://learn.microsoft.com/ru-ru/dotnet/csharp/asynchronous-programming/task-asynchronous-programming-model" TargetMode="External"/><Relationship Id="rId10" Type="http://schemas.openxmlformats.org/officeDocument/2006/relationships/hyperlink" Target="https://github.com/AMEST/multithread-async-reference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"/>
          <p:cNvSpPr txBox="1"/>
          <p:nvPr>
            <p:ph type="title"/>
          </p:nvPr>
        </p:nvSpPr>
        <p:spPr>
          <a:xfrm>
            <a:off x="594750" y="584200"/>
            <a:ext cx="6222900" cy="20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Multithreading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.NET</a:t>
            </a:r>
            <a:endParaRPr/>
          </a:p>
        </p:txBody>
      </p:sp>
      <p:sp>
        <p:nvSpPr>
          <p:cNvPr id="306" name="Google Shape;306;p1"/>
          <p:cNvSpPr txBox="1"/>
          <p:nvPr>
            <p:ph idx="3" type="body"/>
          </p:nvPr>
        </p:nvSpPr>
        <p:spPr>
          <a:xfrm>
            <a:off x="8183217" y="5961666"/>
            <a:ext cx="3421408" cy="2919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kontur.ru</a:t>
            </a:r>
            <a:endParaRPr/>
          </a:p>
        </p:txBody>
      </p:sp>
      <p:pic>
        <p:nvPicPr>
          <p:cNvPr id="307" name="Google Shape;307;p1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5214" y="584201"/>
            <a:ext cx="3959400" cy="395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08" name="Google Shape;308;p1"/>
          <p:cNvSpPr txBox="1"/>
          <p:nvPr/>
        </p:nvSpPr>
        <p:spPr>
          <a:xfrm>
            <a:off x="587375" y="2403700"/>
            <a:ext cx="54000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https://github.com/kontur-courses/multithread-async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Клабуков Эрик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Старший инженер-программист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Лиясов Сергей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инженер-программист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250edfcd6d_0_362"/>
          <p:cNvSpPr txBox="1"/>
          <p:nvPr>
            <p:ph type="title"/>
          </p:nvPr>
        </p:nvSpPr>
        <p:spPr>
          <a:xfrm>
            <a:off x="587375" y="584200"/>
            <a:ext cx="45570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Приоритеты потоков</a:t>
            </a:r>
            <a:endParaRPr/>
          </a:p>
        </p:txBody>
      </p:sp>
      <p:sp>
        <p:nvSpPr>
          <p:cNvPr id="376" name="Google Shape;376;g3250edfcd6d_0_362"/>
          <p:cNvSpPr/>
          <p:nvPr/>
        </p:nvSpPr>
        <p:spPr>
          <a:xfrm>
            <a:off x="6039750" y="595025"/>
            <a:ext cx="5548200" cy="5555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g3250edfcd6d_0_36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972" l="-9330" r="-6143" t="-3195"/>
          <a:stretch/>
        </p:blipFill>
        <p:spPr>
          <a:xfrm>
            <a:off x="6039750" y="595025"/>
            <a:ext cx="5537400" cy="55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78" name="Google Shape;378;g3250edfcd6d_0_362"/>
          <p:cNvSpPr txBox="1"/>
          <p:nvPr>
            <p:ph idx="1" type="body"/>
          </p:nvPr>
        </p:nvSpPr>
        <p:spPr>
          <a:xfrm>
            <a:off x="587375" y="2528888"/>
            <a:ext cx="4557000" cy="3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Base Priority = F(Priority Class, Priority Level)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0 - idle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1..15 - dynamic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16..31 - realtime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/>
          <p:nvPr>
            <p:ph type="title"/>
          </p:nvPr>
        </p:nvSpPr>
        <p:spPr>
          <a:xfrm>
            <a:off x="587375" y="584200"/>
            <a:ext cx="65631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Планировщик потоков</a:t>
            </a:r>
            <a:endParaRPr/>
          </a:p>
        </p:txBody>
      </p:sp>
      <p:sp>
        <p:nvSpPr>
          <p:cNvPr id="384" name="Google Shape;384;p39"/>
          <p:cNvSpPr/>
          <p:nvPr/>
        </p:nvSpPr>
        <p:spPr>
          <a:xfrm>
            <a:off x="587375" y="2637850"/>
            <a:ext cx="7300200" cy="3528000"/>
          </a:xfrm>
          <a:prstGeom prst="roundRect">
            <a:avLst>
              <a:gd fmla="val 7910" name="adj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B1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39"/>
          <p:cNvSpPr txBox="1"/>
          <p:nvPr/>
        </p:nvSpPr>
        <p:spPr>
          <a:xfrm>
            <a:off x="953120" y="3019350"/>
            <a:ext cx="61257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logica Ligh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Quantum (time slice) ~30ms или ~200ms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Переключение контекста возможно: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Закончился квант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Поток ожидает события (блокирока/io/..)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Появился более высокоприоритетный </a:t>
            </a:r>
            <a:b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поток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6" name="Google Shape;38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8650" y="2718275"/>
            <a:ext cx="2575481" cy="31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9"/>
          <p:cNvSpPr/>
          <p:nvPr/>
        </p:nvSpPr>
        <p:spPr>
          <a:xfrm>
            <a:off x="8063600" y="2637850"/>
            <a:ext cx="3540900" cy="3528000"/>
          </a:xfrm>
          <a:prstGeom prst="roundRect">
            <a:avLst>
              <a:gd fmla="val 7630" name="adj"/>
            </a:avLst>
          </a:prstGeom>
          <a:solidFill>
            <a:srgbClr val="FE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8" name="Google Shape;388;p39"/>
          <p:cNvPicPr preferRelativeResize="0"/>
          <p:nvPr/>
        </p:nvPicPr>
        <p:blipFill rotWithShape="1">
          <a:blip r:embed="rId4">
            <a:alphaModFix/>
          </a:blip>
          <a:srcRect b="-28291" l="-3033" r="-3033" t="-28276"/>
          <a:stretch/>
        </p:blipFill>
        <p:spPr>
          <a:xfrm>
            <a:off x="8063600" y="2818375"/>
            <a:ext cx="3540850" cy="31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125181">
            <a:off x="10270239" y="3674274"/>
            <a:ext cx="1074251" cy="534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250edfcd6d_0_387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Динамический приоритет планировщика</a:t>
            </a:r>
            <a:endParaRPr/>
          </a:p>
        </p:txBody>
      </p:sp>
      <p:sp>
        <p:nvSpPr>
          <p:cNvPr id="396" name="Google Shape;396;g3250edfcd6d_0_387"/>
          <p:cNvSpPr txBox="1"/>
          <p:nvPr>
            <p:ph idx="1" type="body"/>
          </p:nvPr>
        </p:nvSpPr>
        <p:spPr>
          <a:xfrm>
            <a:off x="587375" y="2528888"/>
            <a:ext cx="11017200" cy="36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Увеличение</a:t>
            </a: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 приоритета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Событие клавиатуры/мыши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Выход из состояния Wait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Окно стало активным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Поток ~3-4 сек. не получал квант времени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Увеличение</a:t>
            </a: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 приоритета сразу до 15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Увеличение</a:t>
            </a: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 длины кванта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Не применяется для RealTime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Выдается временно: очередной квант =&gt; -1 к приоритету и так до Base приоритета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250edfcd6d_0_393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Многоядерность</a:t>
            </a:r>
            <a:endParaRPr/>
          </a:p>
        </p:txBody>
      </p:sp>
      <p:pic>
        <p:nvPicPr>
          <p:cNvPr id="403" name="Google Shape;403;g3250edfcd6d_0_39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729" l="0" r="0" t="5720"/>
          <a:stretch/>
        </p:blipFill>
        <p:spPr>
          <a:xfrm>
            <a:off x="587375" y="2020957"/>
            <a:ext cx="11017199" cy="4144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250edfcd6d_0_400"/>
          <p:cNvSpPr txBox="1"/>
          <p:nvPr>
            <p:ph type="title"/>
          </p:nvPr>
        </p:nvSpPr>
        <p:spPr>
          <a:xfrm>
            <a:off x="587375" y="584200"/>
            <a:ext cx="45570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Закон Амдала</a:t>
            </a:r>
            <a:endParaRPr/>
          </a:p>
        </p:txBody>
      </p:sp>
      <p:sp>
        <p:nvSpPr>
          <p:cNvPr id="409" name="Google Shape;409;g3250edfcd6d_0_400"/>
          <p:cNvSpPr/>
          <p:nvPr/>
        </p:nvSpPr>
        <p:spPr>
          <a:xfrm>
            <a:off x="6039875" y="584200"/>
            <a:ext cx="5565000" cy="5566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g3250edfcd6d_0_40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6686" l="0" r="0" t="-16700"/>
          <a:stretch/>
        </p:blipFill>
        <p:spPr>
          <a:xfrm>
            <a:off x="6039748" y="584200"/>
            <a:ext cx="5565000" cy="556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11" name="Google Shape;411;g3250edfcd6d_0_400"/>
          <p:cNvSpPr txBox="1"/>
          <p:nvPr>
            <p:ph idx="1" type="body"/>
          </p:nvPr>
        </p:nvSpPr>
        <p:spPr>
          <a:xfrm>
            <a:off x="524425" y="1502700"/>
            <a:ext cx="5335200" cy="46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Закон Амдала гласит, что максимальное ускорение, которое можно получить от параллелизации задачи, ограничено долей задачи, которая не может быть распараллелена.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Например, если 20% задачи нельзя распараллелить (f = 0,2), то максимальное ускорение, которое можно получить с использованием бесконечного количества процессоров (n стремится к бесконечности), составляет: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S = 1 / (1 - 0,2 + 0,2/∞) = 1 / 0,2 = 5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250edfcd6d_0_412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Эксперимент (30 минут)</a:t>
            </a:r>
            <a:endParaRPr/>
          </a:p>
        </p:txBody>
      </p:sp>
      <p:sp>
        <p:nvSpPr>
          <p:cNvPr id="418" name="Google Shape;418;g3250edfcd6d_0_412"/>
          <p:cNvSpPr txBox="1"/>
          <p:nvPr>
            <p:ph idx="1" type="body"/>
          </p:nvPr>
        </p:nvSpPr>
        <p:spPr>
          <a:xfrm>
            <a:off x="587375" y="2528888"/>
            <a:ext cx="11017200" cy="36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Напишите программу, которая вычислит размер кванта времени планировщика потоков.</a:t>
            </a:r>
            <a:br>
              <a:rPr lang="ru-RU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Воспользуйтесь заготовкой </a:t>
            </a:r>
            <a:r>
              <a:rPr b="1"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samples/QuantumOfSwitching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-RU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Вероятно, вам понадобится больше одного потока в своей программе.</a:t>
            </a:r>
            <a:br>
              <a:rPr lang="ru-RU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Для более достоверного расчета, вам нужно будет </a:t>
            </a: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искусственно</a:t>
            </a: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 привязать все потоки своего процесса к одному ядру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 sz="1350">
                <a:solidFill>
                  <a:srgbClr val="2191FE"/>
                </a:solidFill>
                <a:latin typeface="Montserrat"/>
                <a:ea typeface="Montserrat"/>
                <a:cs typeface="Montserrat"/>
                <a:sym typeface="Montserrat"/>
              </a:rPr>
              <a:t>Process</a:t>
            </a:r>
            <a:r>
              <a:rPr lang="ru-RU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ru-RU" sz="1350">
                <a:solidFill>
                  <a:srgbClr val="64D843"/>
                </a:solidFill>
                <a:latin typeface="Montserrat"/>
                <a:ea typeface="Montserrat"/>
                <a:cs typeface="Montserrat"/>
                <a:sym typeface="Montserrat"/>
              </a:rPr>
              <a:t>GetCurrentProcess</a:t>
            </a:r>
            <a:r>
              <a:rPr lang="ru-RU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().</a:t>
            </a:r>
            <a:r>
              <a:rPr lang="ru-RU" sz="1350">
                <a:solidFill>
                  <a:srgbClr val="2191FE"/>
                </a:solidFill>
                <a:latin typeface="Montserrat"/>
                <a:ea typeface="Montserrat"/>
                <a:cs typeface="Montserrat"/>
                <a:sym typeface="Montserrat"/>
              </a:rPr>
              <a:t>ProcessorAffinity</a:t>
            </a:r>
            <a:r>
              <a:rPr lang="ru-RU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= (</a:t>
            </a:r>
            <a:r>
              <a:rPr lang="ru-RU" sz="1350">
                <a:solidFill>
                  <a:srgbClr val="2191FE"/>
                </a:solidFill>
                <a:latin typeface="Montserrat"/>
                <a:ea typeface="Montserrat"/>
                <a:cs typeface="Montserrat"/>
                <a:sym typeface="Montserrat"/>
              </a:rPr>
              <a:t>IntPtr</a:t>
            </a:r>
            <a:r>
              <a:rPr lang="ru-RU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)(1 &lt;&lt; processorNum)</a:t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9" name="Google Shape;419;g3250edfcd6d_0_4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4500" y="584200"/>
            <a:ext cx="1008525" cy="10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3250edfcd6d_0_4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0350" y="4399450"/>
            <a:ext cx="1922675" cy="19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3250edfcd6d_0_4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937" y="2472064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3250edfcd6d_0_4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937" y="3669964"/>
            <a:ext cx="464734" cy="46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250edfcd6d_0_419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Примитивы синхронизации</a:t>
            </a:r>
            <a:endParaRPr/>
          </a:p>
        </p:txBody>
      </p:sp>
      <p:pic>
        <p:nvPicPr>
          <p:cNvPr id="429" name="Google Shape;429;g3250edfcd6d_0_4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887" l="657" r="1139" t="2880"/>
          <a:stretch/>
        </p:blipFill>
        <p:spPr>
          <a:xfrm>
            <a:off x="1220325" y="1885950"/>
            <a:ext cx="9702051" cy="43669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250edfcd6d_0_426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Monitor и lock</a:t>
            </a:r>
            <a:endParaRPr/>
          </a:p>
        </p:txBody>
      </p:sp>
      <p:sp>
        <p:nvSpPr>
          <p:cNvPr id="436" name="Google Shape;436;g3250edfcd6d_0_426"/>
          <p:cNvSpPr txBox="1"/>
          <p:nvPr>
            <p:ph idx="1" type="body"/>
          </p:nvPr>
        </p:nvSpPr>
        <p:spPr>
          <a:xfrm>
            <a:off x="587375" y="2528900"/>
            <a:ext cx="4576200" cy="423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2191FE"/>
                </a:solidFill>
              </a:rPr>
              <a:t>var</a:t>
            </a:r>
            <a:r>
              <a:rPr lang="ru-RU" sz="1800">
                <a:solidFill>
                  <a:srgbClr val="000000"/>
                </a:solidFill>
              </a:rPr>
              <a:t> </a:t>
            </a:r>
            <a:r>
              <a:rPr lang="ru-RU" sz="1800">
                <a:solidFill>
                  <a:schemeClr val="dk1"/>
                </a:solidFill>
              </a:rPr>
              <a:t>lockObj</a:t>
            </a:r>
            <a:r>
              <a:rPr lang="ru-RU" sz="1800">
                <a:solidFill>
                  <a:srgbClr val="000000"/>
                </a:solidFill>
              </a:rPr>
              <a:t> </a:t>
            </a:r>
            <a:r>
              <a:rPr lang="ru-RU" sz="1800">
                <a:solidFill>
                  <a:schemeClr val="dk1"/>
                </a:solidFill>
              </a:rPr>
              <a:t>=</a:t>
            </a:r>
            <a:r>
              <a:rPr lang="ru-RU" sz="1800">
                <a:solidFill>
                  <a:srgbClr val="000000"/>
                </a:solidFill>
              </a:rPr>
              <a:t> </a:t>
            </a:r>
            <a:r>
              <a:rPr lang="ru-RU" sz="1800">
                <a:solidFill>
                  <a:srgbClr val="2191FE"/>
                </a:solidFill>
              </a:rPr>
              <a:t>new</a:t>
            </a:r>
            <a:r>
              <a:rPr lang="ru-RU" sz="1800">
                <a:solidFill>
                  <a:srgbClr val="000000"/>
                </a:solidFill>
              </a:rPr>
              <a:t> </a:t>
            </a:r>
            <a:r>
              <a:rPr lang="ru-RU" sz="1800">
                <a:solidFill>
                  <a:srgbClr val="64D843"/>
                </a:solidFill>
              </a:rPr>
              <a:t>Object</a:t>
            </a:r>
            <a:r>
              <a:rPr lang="ru-RU" sz="1800">
                <a:solidFill>
                  <a:schemeClr val="dk1"/>
                </a:solidFill>
              </a:rPr>
              <a:t>();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2191FE"/>
                </a:solidFill>
              </a:rPr>
              <a:t>bool</a:t>
            </a:r>
            <a:r>
              <a:rPr lang="ru-RU" sz="1800">
                <a:solidFill>
                  <a:schemeClr val="dk1"/>
                </a:solidFill>
              </a:rPr>
              <a:t> </a:t>
            </a:r>
            <a:r>
              <a:rPr b="1" lang="ru-RU" sz="1800">
                <a:solidFill>
                  <a:schemeClr val="dk1"/>
                </a:solidFill>
              </a:rPr>
              <a:t>lockTaken</a:t>
            </a:r>
            <a:r>
              <a:rPr lang="ru-RU" sz="1800">
                <a:solidFill>
                  <a:schemeClr val="dk1"/>
                </a:solidFill>
              </a:rPr>
              <a:t> =</a:t>
            </a:r>
            <a:r>
              <a:rPr lang="ru-RU" sz="1800">
                <a:solidFill>
                  <a:srgbClr val="000000"/>
                </a:solidFill>
              </a:rPr>
              <a:t> </a:t>
            </a:r>
            <a:r>
              <a:rPr lang="ru-RU" sz="1800">
                <a:solidFill>
                  <a:srgbClr val="2191FE"/>
                </a:solidFill>
              </a:rPr>
              <a:t>false</a:t>
            </a:r>
            <a:r>
              <a:rPr lang="ru-RU" sz="1800">
                <a:solidFill>
                  <a:schemeClr val="dk1"/>
                </a:solidFill>
              </a:rPr>
              <a:t>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2191FE"/>
                </a:solidFill>
              </a:rPr>
              <a:t>try</a:t>
            </a:r>
            <a:endParaRPr sz="1800">
              <a:solidFill>
                <a:srgbClr val="2191F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{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73E87"/>
                </a:solidFill>
              </a:rPr>
              <a:t>	</a:t>
            </a:r>
            <a:r>
              <a:rPr lang="ru-RU" sz="1800">
                <a:solidFill>
                  <a:srgbClr val="2191FE"/>
                </a:solidFill>
              </a:rPr>
              <a:t>Monitor</a:t>
            </a:r>
            <a:r>
              <a:rPr lang="ru-RU" sz="1800">
                <a:solidFill>
                  <a:schemeClr val="dk1"/>
                </a:solidFill>
              </a:rPr>
              <a:t>.</a:t>
            </a:r>
            <a:r>
              <a:rPr lang="ru-RU" sz="1800">
                <a:solidFill>
                  <a:srgbClr val="64D843"/>
                </a:solidFill>
              </a:rPr>
              <a:t>Enter</a:t>
            </a:r>
            <a:r>
              <a:rPr lang="ru-RU" sz="1800">
                <a:solidFill>
                  <a:schemeClr val="dk1"/>
                </a:solidFill>
              </a:rPr>
              <a:t>(lockObj, </a:t>
            </a:r>
            <a:r>
              <a:rPr lang="ru-RU" sz="1800">
                <a:solidFill>
                  <a:srgbClr val="2191FE"/>
                </a:solidFill>
              </a:rPr>
              <a:t>ref</a:t>
            </a:r>
            <a:r>
              <a:rPr lang="ru-RU" sz="1800">
                <a:solidFill>
                  <a:srgbClr val="000000"/>
                </a:solidFill>
              </a:rPr>
              <a:t> </a:t>
            </a:r>
            <a:r>
              <a:rPr b="1" lang="ru-RU" sz="1800">
                <a:solidFill>
                  <a:schemeClr val="dk1"/>
                </a:solidFill>
              </a:rPr>
              <a:t>lockTaken</a:t>
            </a:r>
            <a:r>
              <a:rPr lang="ru-RU" sz="1800">
                <a:solidFill>
                  <a:schemeClr val="dk1"/>
                </a:solidFill>
              </a:rPr>
              <a:t>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64D843"/>
                </a:solidFill>
              </a:rPr>
              <a:t>	// Our code</a:t>
            </a:r>
            <a:endParaRPr sz="1800">
              <a:solidFill>
                <a:srgbClr val="64D8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}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2191FE"/>
                </a:solidFill>
              </a:rPr>
              <a:t>finally</a:t>
            </a:r>
            <a:endParaRPr sz="1800">
              <a:solidFill>
                <a:srgbClr val="2191F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{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73E87"/>
                </a:solidFill>
              </a:rPr>
              <a:t>	</a:t>
            </a:r>
            <a:r>
              <a:rPr lang="ru-RU" sz="1800">
                <a:solidFill>
                  <a:srgbClr val="64D843"/>
                </a:solidFill>
              </a:rPr>
              <a:t>// Ensure that the lock is released.</a:t>
            </a:r>
            <a:endParaRPr sz="1800">
              <a:solidFill>
                <a:srgbClr val="64D8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73E87"/>
                </a:solidFill>
              </a:rPr>
              <a:t>	</a:t>
            </a:r>
            <a:r>
              <a:rPr lang="ru-RU" sz="1800">
                <a:solidFill>
                  <a:srgbClr val="2191FE"/>
                </a:solidFill>
              </a:rPr>
              <a:t>if</a:t>
            </a:r>
            <a:r>
              <a:rPr lang="ru-RU" sz="1800">
                <a:solidFill>
                  <a:schemeClr val="dk1"/>
                </a:solidFill>
              </a:rPr>
              <a:t>(</a:t>
            </a:r>
            <a:r>
              <a:rPr b="1" lang="ru-RU" sz="1800">
                <a:solidFill>
                  <a:schemeClr val="dk1"/>
                </a:solidFill>
              </a:rPr>
              <a:t>lockTaken</a:t>
            </a:r>
            <a:r>
              <a:rPr lang="ru-RU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73E87"/>
                </a:solidFill>
              </a:rPr>
              <a:t>		</a:t>
            </a:r>
            <a:r>
              <a:rPr lang="ru-RU" sz="1800">
                <a:solidFill>
                  <a:srgbClr val="2191FE"/>
                </a:solidFill>
              </a:rPr>
              <a:t>Monitor</a:t>
            </a:r>
            <a:r>
              <a:rPr lang="ru-RU" sz="1800">
                <a:solidFill>
                  <a:schemeClr val="dk1"/>
                </a:solidFill>
              </a:rPr>
              <a:t>.</a:t>
            </a:r>
            <a:r>
              <a:rPr lang="ru-RU" sz="1800">
                <a:solidFill>
                  <a:srgbClr val="64D843"/>
                </a:solidFill>
              </a:rPr>
              <a:t>Exit</a:t>
            </a:r>
            <a:r>
              <a:rPr lang="ru-RU" sz="1800">
                <a:solidFill>
                  <a:schemeClr val="dk1"/>
                </a:solidFill>
              </a:rPr>
              <a:t>(lockObj);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}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7" name="Google Shape;437;g3250edfcd6d_0_426"/>
          <p:cNvSpPr txBox="1"/>
          <p:nvPr>
            <p:ph idx="1" type="body"/>
          </p:nvPr>
        </p:nvSpPr>
        <p:spPr>
          <a:xfrm>
            <a:off x="7332000" y="2528900"/>
            <a:ext cx="4014900" cy="423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2191FE"/>
                </a:solidFill>
              </a:rPr>
              <a:t>var</a:t>
            </a:r>
            <a:r>
              <a:rPr lang="ru-RU" sz="1800">
                <a:solidFill>
                  <a:srgbClr val="000000"/>
                </a:solidFill>
              </a:rPr>
              <a:t> </a:t>
            </a:r>
            <a:r>
              <a:rPr lang="ru-RU" sz="1800">
                <a:solidFill>
                  <a:schemeClr val="dk1"/>
                </a:solidFill>
              </a:rPr>
              <a:t>lockObj</a:t>
            </a:r>
            <a:r>
              <a:rPr lang="ru-RU" sz="1800">
                <a:solidFill>
                  <a:srgbClr val="000000"/>
                </a:solidFill>
              </a:rPr>
              <a:t> </a:t>
            </a:r>
            <a:r>
              <a:rPr lang="ru-RU" sz="1800">
                <a:solidFill>
                  <a:schemeClr val="dk1"/>
                </a:solidFill>
              </a:rPr>
              <a:t>=</a:t>
            </a:r>
            <a:r>
              <a:rPr lang="ru-RU" sz="1800">
                <a:solidFill>
                  <a:srgbClr val="000000"/>
                </a:solidFill>
              </a:rPr>
              <a:t> </a:t>
            </a:r>
            <a:r>
              <a:rPr lang="ru-RU" sz="1800">
                <a:solidFill>
                  <a:srgbClr val="2191FE"/>
                </a:solidFill>
              </a:rPr>
              <a:t>new</a:t>
            </a:r>
            <a:r>
              <a:rPr lang="ru-RU" sz="1800">
                <a:solidFill>
                  <a:srgbClr val="000000"/>
                </a:solidFill>
              </a:rPr>
              <a:t> </a:t>
            </a:r>
            <a:r>
              <a:rPr lang="ru-RU" sz="1800">
                <a:solidFill>
                  <a:srgbClr val="64D843"/>
                </a:solidFill>
              </a:rPr>
              <a:t>Object</a:t>
            </a:r>
            <a:r>
              <a:rPr lang="ru-RU" sz="1800">
                <a:solidFill>
                  <a:schemeClr val="dk1"/>
                </a:solidFill>
              </a:rPr>
              <a:t>();</a:t>
            </a:r>
            <a:endParaRPr sz="1800">
              <a:solidFill>
                <a:srgbClr val="2191F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2191FE"/>
                </a:solidFill>
              </a:rPr>
              <a:t>lock </a:t>
            </a:r>
            <a:r>
              <a:rPr lang="ru-RU" sz="1800">
                <a:solidFill>
                  <a:schemeClr val="dk1"/>
                </a:solidFill>
              </a:rPr>
              <a:t>(lockObj)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{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2191FE"/>
                </a:solidFill>
              </a:rPr>
              <a:t>    </a:t>
            </a:r>
            <a:r>
              <a:rPr lang="ru-RU" sz="1800">
                <a:solidFill>
                  <a:srgbClr val="64D843"/>
                </a:solidFill>
              </a:rPr>
              <a:t>// Our code</a:t>
            </a:r>
            <a:endParaRPr sz="1800">
              <a:solidFill>
                <a:srgbClr val="2191F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}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191FE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250edfcd6d_0_434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Thread Pool</a:t>
            </a:r>
            <a:endParaRPr/>
          </a:p>
        </p:txBody>
      </p:sp>
      <p:pic>
        <p:nvPicPr>
          <p:cNvPr id="444" name="Google Shape;444;g3250edfcd6d_0_4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726" l="0" r="0" t="2940"/>
          <a:stretch/>
        </p:blipFill>
        <p:spPr>
          <a:xfrm>
            <a:off x="587375" y="1411950"/>
            <a:ext cx="11017200" cy="5204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250edfcd6d_0_441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Эксперимент (30 минут)</a:t>
            </a:r>
            <a:endParaRPr/>
          </a:p>
        </p:txBody>
      </p:sp>
      <p:sp>
        <p:nvSpPr>
          <p:cNvPr id="451" name="Google Shape;451;g3250edfcd6d_0_441"/>
          <p:cNvSpPr txBox="1"/>
          <p:nvPr>
            <p:ph idx="1" type="body"/>
          </p:nvPr>
        </p:nvSpPr>
        <p:spPr>
          <a:xfrm>
            <a:off x="587375" y="2528888"/>
            <a:ext cx="11017200" cy="36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Напишите собственную реализацию пула потоков.</a:t>
            </a:r>
            <a:br>
              <a:rPr lang="ru-RU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Воспользуйтесь заготовкой </a:t>
            </a:r>
            <a:r>
              <a:rPr b="1"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samples/ThreadPool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-RU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Обойдитесь без использования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SpinWait.SpinUntil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BlockingCollection (BlockingQueue, ConcurrentStack,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ConcurrentQueue, ConcurrentBag)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2" name="Google Shape;452;g3250edfcd6d_0_4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0350" y="4399450"/>
            <a:ext cx="1922675" cy="19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3250edfcd6d_0_4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4500" y="584200"/>
            <a:ext cx="1008525" cy="10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3250edfcd6d_0_4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937" y="2472064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3250edfcd6d_0_4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937" y="3401039"/>
            <a:ext cx="464734" cy="46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50edfcd6d_0_559"/>
          <p:cNvSpPr txBox="1"/>
          <p:nvPr>
            <p:ph type="title"/>
          </p:nvPr>
        </p:nvSpPr>
        <p:spPr>
          <a:xfrm>
            <a:off x="587375" y="584200"/>
            <a:ext cx="45570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Тест по материалу подготовки</a:t>
            </a:r>
            <a:endParaRPr/>
          </a:p>
        </p:txBody>
      </p:sp>
      <p:pic>
        <p:nvPicPr>
          <p:cNvPr id="314" name="Google Shape;314;g3250edfcd6d_0_5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" r="19" t="0"/>
          <a:stretch/>
        </p:blipFill>
        <p:spPr>
          <a:xfrm>
            <a:off x="6039748" y="584200"/>
            <a:ext cx="5565000" cy="556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15" name="Google Shape;315;g3250edfcd6d_0_559"/>
          <p:cNvSpPr txBox="1"/>
          <p:nvPr>
            <p:ph idx="1" type="body"/>
          </p:nvPr>
        </p:nvSpPr>
        <p:spPr>
          <a:xfrm>
            <a:off x="587375" y="3378572"/>
            <a:ext cx="455700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Пройти тест можно перейдя по ссылке: </a:t>
            </a:r>
            <a:r>
              <a:rPr lang="ru-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https://forms.gle/fWuMLseguYdtJJHW8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Или отсканировав QR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250edfcd6d_0_447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Monitor.Pulse и Monitor.Wait</a:t>
            </a:r>
            <a:endParaRPr/>
          </a:p>
        </p:txBody>
      </p:sp>
      <p:pic>
        <p:nvPicPr>
          <p:cNvPr id="462" name="Google Shape;462;g3250edfcd6d_0_4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37144" l="-10356" r="-10344" t="-37162"/>
          <a:stretch/>
        </p:blipFill>
        <p:spPr>
          <a:xfrm>
            <a:off x="587375" y="1411950"/>
            <a:ext cx="11017200" cy="5204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250edfcd6d_0_453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Thread Pool .NET 4.0 (и выше)</a:t>
            </a:r>
            <a:endParaRPr/>
          </a:p>
        </p:txBody>
      </p:sp>
      <p:pic>
        <p:nvPicPr>
          <p:cNvPr id="469" name="Google Shape;469;g3250edfcd6d_0_4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421" r="1866" t="0"/>
          <a:stretch/>
        </p:blipFill>
        <p:spPr>
          <a:xfrm>
            <a:off x="806825" y="1737850"/>
            <a:ext cx="10640100" cy="4857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250edfcd6d_0_469"/>
          <p:cNvSpPr txBox="1"/>
          <p:nvPr>
            <p:ph type="title"/>
          </p:nvPr>
        </p:nvSpPr>
        <p:spPr>
          <a:xfrm>
            <a:off x="587375" y="584200"/>
            <a:ext cx="45570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Динамический размер пула потоков</a:t>
            </a:r>
            <a:endParaRPr/>
          </a:p>
        </p:txBody>
      </p:sp>
      <p:sp>
        <p:nvSpPr>
          <p:cNvPr id="475" name="Google Shape;475;g3250edfcd6d_0_469"/>
          <p:cNvSpPr txBox="1"/>
          <p:nvPr>
            <p:ph idx="1" type="body"/>
          </p:nvPr>
        </p:nvSpPr>
        <p:spPr>
          <a:xfrm>
            <a:off x="587375" y="3116348"/>
            <a:ext cx="4557000" cy="30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Тред пул в .NET является динамическим и может управляться через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.SetMinThreads() - для выставления минимального количества потоков в пуле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.SetMaxThreads() - для выставления максимального количества потоков в пуле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6" name="Google Shape;476;g3250edfcd6d_0_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690" y="941938"/>
            <a:ext cx="6215100" cy="485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250edfcd6d_0_477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LockFree</a:t>
            </a:r>
            <a:endParaRPr/>
          </a:p>
        </p:txBody>
      </p:sp>
      <p:sp>
        <p:nvSpPr>
          <p:cNvPr id="483" name="Google Shape;483;g3250edfcd6d_0_477"/>
          <p:cNvSpPr txBox="1"/>
          <p:nvPr>
            <p:ph idx="1" type="body"/>
          </p:nvPr>
        </p:nvSpPr>
        <p:spPr>
          <a:xfrm>
            <a:off x="587375" y="2528888"/>
            <a:ext cx="11017200" cy="36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Атомарные операции ( </a:t>
            </a: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Interlocked 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System.Collections.Concurrent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ConcurrentStack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Interlocked.CompareExchange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ConcurrentQueue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тоже Interlocked.CompareExchange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ConcurrentDictionary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комбинация</a:t>
            </a: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 Interlocked + lock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ru-RU">
                <a:highlight>
                  <a:srgbClr val="151517"/>
                </a:highlight>
                <a:latin typeface="Montserrat"/>
                <a:ea typeface="Montserrat"/>
                <a:cs typeface="Montserrat"/>
                <a:sym typeface="Montserrat"/>
              </a:rPr>
              <a:t>Барьеры памяти и </a:t>
            </a:r>
            <a:r>
              <a:rPr lang="ru-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Модель памяти .NET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volatile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Volatile.Read и Volatile.Write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Thread.MemoryBarrier()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4" name="Google Shape;484;g3250edfcd6d_0_4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8632" y="584187"/>
            <a:ext cx="1125950" cy="11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c7346e5204_0_18"/>
          <p:cNvSpPr txBox="1"/>
          <p:nvPr>
            <p:ph type="title"/>
          </p:nvPr>
        </p:nvSpPr>
        <p:spPr>
          <a:xfrm>
            <a:off x="587375" y="584200"/>
            <a:ext cx="11017200" cy="6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Interlocked</a:t>
            </a:r>
            <a:endParaRPr/>
          </a:p>
        </p:txBody>
      </p:sp>
      <p:pic>
        <p:nvPicPr>
          <p:cNvPr id="491" name="Google Shape;491;g3c7346e5204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8632" y="584187"/>
            <a:ext cx="1125950" cy="1125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2" name="Google Shape;492;g3c7346e5204_0_18"/>
          <p:cNvGraphicFramePr/>
          <p:nvPr/>
        </p:nvGraphicFramePr>
        <p:xfrm>
          <a:off x="587425" y="180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{3151F1E1-F4E1-4880-A275-9CCDE2D39B77}</a:tableStyleId>
              </a:tblPr>
              <a:tblGrid>
                <a:gridCol w="2020750"/>
                <a:gridCol w="3741225"/>
                <a:gridCol w="5255200"/>
              </a:tblGrid>
              <a:tr h="57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Метод</a:t>
                      </a:r>
                      <a:endParaRPr b="1" sz="20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Описание</a:t>
                      </a:r>
                      <a:endParaRPr b="1" sz="20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Сигнатура</a:t>
                      </a:r>
                      <a:endParaRPr b="1" sz="20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93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Increment</a:t>
                      </a:r>
                      <a:endParaRPr sz="20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Атомарно увеличивает значение на 1</a:t>
                      </a:r>
                      <a:endParaRPr sz="20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 Increment(ref int count)</a:t>
                      </a:r>
                      <a:endParaRPr sz="20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93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Decrement</a:t>
                      </a:r>
                      <a:endParaRPr sz="20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Атомарно уменьшает значение на 1	</a:t>
                      </a:r>
                      <a:endParaRPr sz="20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 Decrement(ref int </a:t>
                      </a:r>
                      <a:r>
                        <a:rPr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count</a:t>
                      </a:r>
                      <a:r>
                        <a:rPr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sz="20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1243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Exchange</a:t>
                      </a:r>
                      <a:endParaRPr sz="20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Атомарно заменяет значение и возвращает старое</a:t>
                      </a:r>
                      <a:endParaRPr sz="20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object Exchange(ref object location, object value)</a:t>
                      </a:r>
                      <a:endParaRPr sz="20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1243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CompareExchange</a:t>
                      </a:r>
                      <a:endParaRPr sz="20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Заменяет значение </a:t>
                      </a:r>
                      <a:r>
                        <a:rPr b="1"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только</a:t>
                      </a:r>
                      <a:r>
                        <a:rPr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если текущее равно expected</a:t>
                      </a:r>
                      <a:endParaRPr sz="20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object CompareExchange(ref </a:t>
                      </a:r>
                      <a:r>
                        <a:rPr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object</a:t>
                      </a:r>
                      <a:r>
                        <a:rPr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location, </a:t>
                      </a:r>
                      <a:r>
                        <a:rPr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object</a:t>
                      </a:r>
                      <a:r>
                        <a:rPr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value, </a:t>
                      </a:r>
                      <a:r>
                        <a:rPr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object</a:t>
                      </a:r>
                      <a:r>
                        <a:rPr lang="ru-RU" sz="2000">
                          <a:solidFill>
                            <a:schemeClr val="l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comparand)</a:t>
                      </a:r>
                      <a:endParaRPr sz="2000">
                        <a:solidFill>
                          <a:schemeClr val="l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c7346e5204_0_8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Эксперимент (30 минут)</a:t>
            </a:r>
            <a:endParaRPr/>
          </a:p>
        </p:txBody>
      </p:sp>
      <p:sp>
        <p:nvSpPr>
          <p:cNvPr id="499" name="Google Shape;499;g3c7346e5204_0_8"/>
          <p:cNvSpPr txBox="1"/>
          <p:nvPr>
            <p:ph idx="1" type="body"/>
          </p:nvPr>
        </p:nvSpPr>
        <p:spPr>
          <a:xfrm>
            <a:off x="587375" y="2528888"/>
            <a:ext cx="11017200" cy="36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Реализуйте lock free версии стека и очереди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Воспользуйтесь заготовкой </a:t>
            </a:r>
            <a:r>
              <a:rPr b="1"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samples/LockFree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-RU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При реализации нельзя использовать блокировки (т.к. это lock free)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А также срезать путь делая обертку над </a:t>
            </a:r>
            <a:r>
              <a:rPr lang="ru-RU" sz="1900">
                <a:latin typeface="Montserrat"/>
                <a:ea typeface="Montserrat"/>
                <a:cs typeface="Montserrat"/>
                <a:sym typeface="Montserrat"/>
              </a:rPr>
              <a:t>ConcurrentQueue и ConcurrentStack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0" name="Google Shape;500;g3c7346e5204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4500" y="584200"/>
            <a:ext cx="1008525" cy="10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3c7346e5204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0350" y="4399450"/>
            <a:ext cx="1922675" cy="19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3c7346e5204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937" y="2472064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3c7346e5204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937" y="3669964"/>
            <a:ext cx="464734" cy="46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250edfcd6d_0_487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Data Parallelism</a:t>
            </a:r>
            <a:endParaRPr/>
          </a:p>
        </p:txBody>
      </p:sp>
      <p:sp>
        <p:nvSpPr>
          <p:cNvPr id="510" name="Google Shape;510;g3250edfcd6d_0_487"/>
          <p:cNvSpPr txBox="1"/>
          <p:nvPr>
            <p:ph idx="1" type="body"/>
          </p:nvPr>
        </p:nvSpPr>
        <p:spPr>
          <a:xfrm>
            <a:off x="587375" y="2528888"/>
            <a:ext cx="11017200" cy="36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Parallel LINQ (PLINQ)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Parallel class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Parallel.Invoke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Parallel.ForEach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Parallel.For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Примечание: PLINQ и Parallel являются частью TPL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Но более подробнее TPL разберем далее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1" name="Google Shape;511;g3250edfcd6d_0_4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7873" y="149726"/>
            <a:ext cx="4968086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250edfcd6d_0_496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PLINQ</a:t>
            </a:r>
            <a:endParaRPr/>
          </a:p>
        </p:txBody>
      </p:sp>
      <p:sp>
        <p:nvSpPr>
          <p:cNvPr id="518" name="Google Shape;518;g3250edfcd6d_0_496"/>
          <p:cNvSpPr/>
          <p:nvPr/>
        </p:nvSpPr>
        <p:spPr>
          <a:xfrm>
            <a:off x="587375" y="2020950"/>
            <a:ext cx="11017200" cy="426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g3250edfcd6d_0_49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2685"/>
          <a:stretch/>
        </p:blipFill>
        <p:spPr>
          <a:xfrm>
            <a:off x="587375" y="2020950"/>
            <a:ext cx="11017199" cy="42625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250edfcd6d_0_504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Concurrency</a:t>
            </a:r>
            <a:endParaRPr/>
          </a:p>
        </p:txBody>
      </p:sp>
      <p:sp>
        <p:nvSpPr>
          <p:cNvPr id="526" name="Google Shape;526;g3250edfcd6d_0_504"/>
          <p:cNvSpPr txBox="1"/>
          <p:nvPr>
            <p:ph idx="1" type="body"/>
          </p:nvPr>
        </p:nvSpPr>
        <p:spPr>
          <a:xfrm>
            <a:off x="587375" y="2528888"/>
            <a:ext cx="11017200" cy="36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.WithExecutionMode()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ParallelExecutionMode.ForceParallelism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.WithDegreeOfParallelism()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1..N=512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7" name="Google Shape;527;g3250edfcd6d_0_5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7873" y="149726"/>
            <a:ext cx="4968086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250edfcd6d_0_512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Order</a:t>
            </a:r>
            <a:endParaRPr/>
          </a:p>
        </p:txBody>
      </p:sp>
      <p:sp>
        <p:nvSpPr>
          <p:cNvPr id="534" name="Google Shape;534;g3250edfcd6d_0_512"/>
          <p:cNvSpPr txBox="1"/>
          <p:nvPr>
            <p:ph idx="1" type="body"/>
          </p:nvPr>
        </p:nvSpPr>
        <p:spPr>
          <a:xfrm>
            <a:off x="587375" y="2528888"/>
            <a:ext cx="11017200" cy="36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.AsOrdered()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Order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Deterministic output for some operators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Performance degrading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.AsUnordered()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5" name="Google Shape;535;g3250edfcd6d_0_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0404" y="2760266"/>
            <a:ext cx="3174175" cy="31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3250edfcd6d_0_302"/>
          <p:cNvPicPr preferRelativeResize="0"/>
          <p:nvPr/>
        </p:nvPicPr>
        <p:blipFill rotWithShape="1">
          <a:blip r:embed="rId3">
            <a:alphaModFix/>
          </a:blip>
          <a:srcRect b="0" l="0" r="0" t="10706"/>
          <a:stretch/>
        </p:blipFill>
        <p:spPr>
          <a:xfrm>
            <a:off x="1190650" y="1724075"/>
            <a:ext cx="9166950" cy="51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3250edfcd6d_0_302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Зачем все это нужно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250edfcd6d_0_521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Buffering</a:t>
            </a:r>
            <a:endParaRPr/>
          </a:p>
        </p:txBody>
      </p:sp>
      <p:sp>
        <p:nvSpPr>
          <p:cNvPr id="542" name="Google Shape;542;g3250edfcd6d_0_521"/>
          <p:cNvSpPr txBox="1"/>
          <p:nvPr>
            <p:ph idx="1" type="body"/>
          </p:nvPr>
        </p:nvSpPr>
        <p:spPr>
          <a:xfrm>
            <a:off x="587375" y="2528888"/>
            <a:ext cx="11017200" cy="36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.WithMergeOptions()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AutoBuffered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NotBuffered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FullyBuffered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.WithCancellation()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3" name="Google Shape;543;g3250edfcd6d_0_5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0062" y="407068"/>
            <a:ext cx="4968086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250edfcd6d_0_531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Partitioning</a:t>
            </a:r>
            <a:endParaRPr/>
          </a:p>
        </p:txBody>
      </p:sp>
      <p:pic>
        <p:nvPicPr>
          <p:cNvPr id="550" name="Google Shape;550;g3250edfcd6d_0_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350" y="1647950"/>
            <a:ext cx="10667242" cy="474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250edfcd6d_0_538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-RU"/>
              <a:t>Как добится параллелизма </a:t>
            </a:r>
            <a:endParaRPr>
              <a:latin typeface="Geologica Medium"/>
              <a:ea typeface="Geologica Medium"/>
              <a:cs typeface="Geologica Medium"/>
              <a:sym typeface="Geologica Medium"/>
            </a:endParaRPr>
          </a:p>
        </p:txBody>
      </p:sp>
      <p:pic>
        <p:nvPicPr>
          <p:cNvPr id="556" name="Google Shape;556;g3250edfcd6d_0_5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137" y="2470368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3250edfcd6d_0_5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137" y="3001081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3250edfcd6d_0_5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137" y="3531794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3250edfcd6d_0_5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137" y="4367307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3250edfcd6d_0_538"/>
          <p:cNvSpPr txBox="1"/>
          <p:nvPr/>
        </p:nvSpPr>
        <p:spPr>
          <a:xfrm>
            <a:off x="1165013" y="2557656"/>
            <a:ext cx="88275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Число ядер CPU &gt; 1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Отсутствие блокировок (распараллеливаемость)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Делегаты не слишком маленькие (вычислительная сложность не превышает накладные расходы)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Сохранение порядка может убить производительность (порядок не важен)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2827eff7c2_0_0"/>
          <p:cNvSpPr txBox="1"/>
          <p:nvPr>
            <p:ph type="title"/>
          </p:nvPr>
        </p:nvSpPr>
        <p:spPr>
          <a:xfrm>
            <a:off x="594750" y="584200"/>
            <a:ext cx="5400000" cy="15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TPL (Task Parallel Library)</a:t>
            </a:r>
            <a:endParaRPr/>
          </a:p>
        </p:txBody>
      </p:sp>
      <p:pic>
        <p:nvPicPr>
          <p:cNvPr id="567" name="Google Shape;567;g32827eff7c2_0_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772" r="29142" t="0"/>
          <a:stretch/>
        </p:blipFill>
        <p:spPr>
          <a:xfrm>
            <a:off x="7098225" y="756400"/>
            <a:ext cx="4489800" cy="4235700"/>
          </a:xfrm>
          <a:prstGeom prst="roundRect">
            <a:avLst>
              <a:gd fmla="val 16667" name="adj"/>
            </a:avLst>
          </a:prstGeom>
        </p:spPr>
      </p:pic>
      <p:sp>
        <p:nvSpPr>
          <p:cNvPr id="568" name="Google Shape;568;g32827eff7c2_0_0"/>
          <p:cNvSpPr txBox="1"/>
          <p:nvPr>
            <p:ph idx="3" type="body"/>
          </p:nvPr>
        </p:nvSpPr>
        <p:spPr>
          <a:xfrm>
            <a:off x="1141575" y="2570325"/>
            <a:ext cx="5678400" cy="3036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Набор готовых классов и методов для более простого распараллеливания кода приложения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Поддержка асинхронного программирования которое не блокирует исполнение приложения (потоки возвращаются в пул и выполняют полезную работу)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Дает инструменты по управлению отменой, управлению состоянием и получению результатов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9" name="Google Shape;569;g32827eff7c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162" y="2570314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32827eff7c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162" y="3501889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32827eff7c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162" y="4768139"/>
            <a:ext cx="464734" cy="4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32827eff7c2_0_0"/>
          <p:cNvSpPr txBox="1"/>
          <p:nvPr>
            <p:ph idx="3" type="body"/>
          </p:nvPr>
        </p:nvSpPr>
        <p:spPr>
          <a:xfrm>
            <a:off x="7326225" y="4992100"/>
            <a:ext cx="4033800" cy="464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Появился в .NET Framework 4.0 (2010 год)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2827eff7c2_0_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Класс Task</a:t>
            </a:r>
            <a:endParaRPr/>
          </a:p>
        </p:txBody>
      </p:sp>
      <p:sp>
        <p:nvSpPr>
          <p:cNvPr id="579" name="Google Shape;579;g32827eff7c2_0_11"/>
          <p:cNvSpPr txBox="1"/>
          <p:nvPr>
            <p:ph idx="1" type="body"/>
          </p:nvPr>
        </p:nvSpPr>
        <p:spPr>
          <a:xfrm>
            <a:off x="415600" y="1536624"/>
            <a:ext cx="11360700" cy="4948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AsyncState</a:t>
            </a: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возвращает объект состояния задачи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CurrentId</a:t>
            </a: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возвращает идентификатор текущей задачи (статическое свойство)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возвращает идентификатор текущей задачи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Exception</a:t>
            </a: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возвращает объект исключения, возникшего при выполнении задачи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</a:t>
            </a: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возвращает статус задачи. Представляет перечисление System.Threading.Tasks.TaskStatus, которое имеет следующие значения: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ru-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Canceled: задача отменена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ru-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Created: задача создана, но еще не запущена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ru-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Faulted: в процессе работы задачи произошло исключение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ru-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RanToCompletion: задача успешно завершена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ru-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Running: задача запущена, но еще не завершена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ru-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WaitingForActivation: задача ожидает активации и постановки в график выполнения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ru-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WaitingForChildrenToComplete: задача завершена и теперь ожидает завершения прикрепленных к ней дочерних задач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ru-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WaitingToRun: задача поставлена в график выполнения, но еще не начала свое выполнение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IsCompleted</a:t>
            </a: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возвращает true, если задача завершена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IsCanceled</a:t>
            </a: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возвращает true, если задача была отменена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IsFaulted</a:t>
            </a: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возвращает true, если задача завершилась при возникновении исключения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IsCompletedSuccessfully</a:t>
            </a: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возвращает true, если задача завершилась успешно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Result: </a:t>
            </a: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если задача была с возвращаемым значением Task&lt;T&gt; (T- тип результата), то в поле будет результат выполнения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c891467ced_0_49"/>
          <p:cNvSpPr txBox="1"/>
          <p:nvPr>
            <p:ph type="title"/>
          </p:nvPr>
        </p:nvSpPr>
        <p:spPr>
          <a:xfrm>
            <a:off x="587375" y="584200"/>
            <a:ext cx="5693100" cy="125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Что еще дает Task?</a:t>
            </a:r>
            <a:endParaRPr/>
          </a:p>
        </p:txBody>
      </p:sp>
      <p:sp>
        <p:nvSpPr>
          <p:cNvPr id="586" name="Google Shape;586;g3c891467ced_0_49"/>
          <p:cNvSpPr txBox="1"/>
          <p:nvPr>
            <p:ph idx="1" type="body"/>
          </p:nvPr>
        </p:nvSpPr>
        <p:spPr>
          <a:xfrm>
            <a:off x="587375" y="2528900"/>
            <a:ext cx="5754300" cy="362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Task не только содержит информацию о задаче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которую мы отправили на выполнение в пул потоков, но и предоставляет дополнительные средства для: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Ожидания выполнения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Готовых синхронных ответов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Простой интерфейс постановки наших задач на выполнение в ThreadPool</a:t>
            </a:r>
            <a:endParaRPr/>
          </a:p>
        </p:txBody>
      </p:sp>
      <p:pic>
        <p:nvPicPr>
          <p:cNvPr id="587" name="Google Shape;587;g3c891467ced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550" y="774287"/>
            <a:ext cx="6140451" cy="543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g3c891467ce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683" y="152400"/>
            <a:ext cx="5224849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3c891467ced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5836058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g3c891467ced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11887202" cy="6126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c891467ced_0_32"/>
          <p:cNvSpPr txBox="1"/>
          <p:nvPr>
            <p:ph type="title"/>
          </p:nvPr>
        </p:nvSpPr>
        <p:spPr>
          <a:xfrm>
            <a:off x="594750" y="584200"/>
            <a:ext cx="54000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Получение результата и исключения до TPL</a:t>
            </a:r>
            <a:endParaRPr/>
          </a:p>
        </p:txBody>
      </p:sp>
      <p:sp>
        <p:nvSpPr>
          <p:cNvPr id="607" name="Google Shape;607;g3c891467ced_0_32"/>
          <p:cNvSpPr txBox="1"/>
          <p:nvPr>
            <p:ph idx="3" type="body"/>
          </p:nvPr>
        </p:nvSpPr>
        <p:spPr>
          <a:xfrm>
            <a:off x="594750" y="3183206"/>
            <a:ext cx="5400000" cy="2091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/>
              <a:t>Нужно было делать отдельное событие для ожидания результата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/>
              <a:t>Нужно подготовить переменные для хранения результата и исключения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/>
              <a:t>Происходит замыкание и захват переменных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/>
              <a:t>Исключения обрабатываются внутри делегата</a:t>
            </a:r>
            <a:endParaRPr/>
          </a:p>
        </p:txBody>
      </p:sp>
      <p:pic>
        <p:nvPicPr>
          <p:cNvPr id="608" name="Google Shape;608;g3c891467ced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149" y="152400"/>
            <a:ext cx="5844337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c891467ced_0_41"/>
          <p:cNvSpPr txBox="1"/>
          <p:nvPr>
            <p:ph type="title"/>
          </p:nvPr>
        </p:nvSpPr>
        <p:spPr>
          <a:xfrm>
            <a:off x="594750" y="584200"/>
            <a:ext cx="54000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 это стало после появления TPL</a:t>
            </a:r>
            <a:endParaRPr/>
          </a:p>
        </p:txBody>
      </p:sp>
      <p:sp>
        <p:nvSpPr>
          <p:cNvPr id="615" name="Google Shape;615;g3c891467ced_0_41"/>
          <p:cNvSpPr txBox="1"/>
          <p:nvPr>
            <p:ph idx="3" type="body"/>
          </p:nvPr>
        </p:nvSpPr>
        <p:spPr>
          <a:xfrm>
            <a:off x="594750" y="3183206"/>
            <a:ext cx="5400000" cy="2091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/>
              <a:t>Никаких замыканий при выполнении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/>
              <a:t>Task сам в себе содержит исключения, результат и статус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/>
              <a:t>Обработка исключений происходит там, где мы ожидаем и получаем результат</a:t>
            </a:r>
            <a:endParaRPr/>
          </a:p>
        </p:txBody>
      </p:sp>
      <p:pic>
        <p:nvPicPr>
          <p:cNvPr id="616" name="Google Shape;616;g3c891467ced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425" y="1200887"/>
            <a:ext cx="5892451" cy="4456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250edfcd6d_0_308"/>
          <p:cNvSpPr txBox="1"/>
          <p:nvPr>
            <p:ph type="title"/>
          </p:nvPr>
        </p:nvSpPr>
        <p:spPr>
          <a:xfrm>
            <a:off x="587375" y="584200"/>
            <a:ext cx="8489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Зачем это все нужно (v2)</a:t>
            </a:r>
            <a:endParaRPr/>
          </a:p>
        </p:txBody>
      </p:sp>
      <p:sp>
        <p:nvSpPr>
          <p:cNvPr id="327" name="Google Shape;327;g3250edfcd6d_0_308"/>
          <p:cNvSpPr/>
          <p:nvPr/>
        </p:nvSpPr>
        <p:spPr>
          <a:xfrm>
            <a:off x="587375" y="2637850"/>
            <a:ext cx="7300200" cy="3528000"/>
          </a:xfrm>
          <a:prstGeom prst="roundRect">
            <a:avLst>
              <a:gd fmla="val 7910" name="adj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B1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g3250edfcd6d_0_308"/>
          <p:cNvSpPr txBox="1"/>
          <p:nvPr/>
        </p:nvSpPr>
        <p:spPr>
          <a:xfrm>
            <a:off x="953125" y="3019350"/>
            <a:ext cx="50778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Рендеринг интерфейса графического приложения не должен зависать: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I/O должен быть вынесен в отдельные потоки (или использовать eventloop без ожиданий)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Все операции должны быть распараллелины</a:t>
            </a: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чтобы </a:t>
            </a: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как можно быстрее выполнить обработку и показать результат пользователю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Тяжелые расчеты и операции </a:t>
            </a: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также</a:t>
            </a: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не должны выполняться в основном потоке интерфейса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Google Shape;329;g3250edfcd6d_0_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8650" y="2718275"/>
            <a:ext cx="2575481" cy="31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3250edfcd6d_0_308"/>
          <p:cNvSpPr/>
          <p:nvPr/>
        </p:nvSpPr>
        <p:spPr>
          <a:xfrm>
            <a:off x="8063600" y="2637850"/>
            <a:ext cx="3540900" cy="3528000"/>
          </a:xfrm>
          <a:prstGeom prst="roundRect">
            <a:avLst>
              <a:gd fmla="val 7630" name="adj"/>
            </a:avLst>
          </a:prstGeom>
          <a:solidFill>
            <a:srgbClr val="FE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1" name="Google Shape;331;g3250edfcd6d_0_308"/>
          <p:cNvPicPr preferRelativeResize="0"/>
          <p:nvPr/>
        </p:nvPicPr>
        <p:blipFill rotWithShape="1">
          <a:blip r:embed="rId4">
            <a:alphaModFix/>
          </a:blip>
          <a:srcRect b="0" l="3545" r="4828" t="-3029"/>
          <a:stretch/>
        </p:blipFill>
        <p:spPr>
          <a:xfrm>
            <a:off x="8102975" y="2724250"/>
            <a:ext cx="3414424" cy="31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2827eff7c2_0_3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Async/Await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g32827eff7c2_0_3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Механизм асинхронного программирования, который позволяет писать код, который не блокирует исполнение приложения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1"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Async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помечает метод/делегат как асинхронный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1"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Await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ключевое слово которое может применяться только в асинхронных методах и над асинхронными методами. Приостанавливает выполнение метода пока другой асинхронный метод не завершится. При этом поток высвобождается для выполнения полезной работы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g32827eff7c2_0_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757" l="-12173" r="-12173" t="21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g32827eff7c2_0_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9227" r="-9227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c891467ced_0_59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Эксперимент (30 минут)</a:t>
            </a:r>
            <a:endParaRPr/>
          </a:p>
        </p:txBody>
      </p:sp>
      <p:sp>
        <p:nvSpPr>
          <p:cNvPr id="642" name="Google Shape;642;g3c891467ced_0_59"/>
          <p:cNvSpPr txBox="1"/>
          <p:nvPr>
            <p:ph idx="1" type="body"/>
          </p:nvPr>
        </p:nvSpPr>
        <p:spPr>
          <a:xfrm>
            <a:off x="587375" y="2528901"/>
            <a:ext cx="11017200" cy="405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Есть простая реализация NMAP где используется синхронный последовательный обход набора ip адресов с проверкой их доступности.</a:t>
            </a:r>
            <a:br>
              <a:rPr lang="ru-RU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Необходимо реализовать `AsyncScanner` сделав проверку параллельной и асинхронной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Воспользуйтесь заготовкой </a:t>
            </a:r>
            <a:r>
              <a:rPr b="1"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samples/NMAP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-RU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	Все методы должны быть асинхронными (Значит возвращать Task&lt;T&gt;)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	Для распараллеливания использовать Parallel.ForEachAsync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	Использовать асинхронные перегрузки у методов за место</a:t>
            </a:r>
            <a:br>
              <a:rPr lang="ru-RU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синхронных (Оканчиваются на Async или возвращают Task)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	</a:t>
            </a:r>
            <a:br>
              <a:rPr lang="ru-RU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3" name="Google Shape;643;g3c891467ced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4500" y="584200"/>
            <a:ext cx="1008525" cy="10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3c891467ced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57425" y="4579425"/>
            <a:ext cx="1922675" cy="19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3c891467ced_0_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937" y="2472064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3c891467ced_0_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937" y="4579433"/>
            <a:ext cx="464734" cy="46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c891467ced_0_69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Эксперимент (совместный)</a:t>
            </a:r>
            <a:endParaRPr/>
          </a:p>
        </p:txBody>
      </p:sp>
      <p:sp>
        <p:nvSpPr>
          <p:cNvPr id="653" name="Google Shape;653;g3c891467ced_0_69"/>
          <p:cNvSpPr txBox="1"/>
          <p:nvPr>
            <p:ph idx="1" type="body"/>
          </p:nvPr>
        </p:nvSpPr>
        <p:spPr>
          <a:xfrm>
            <a:off x="587375" y="2528888"/>
            <a:ext cx="11017200" cy="36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Посмотрим на реализацию ClusterServer, режим синхронной и асинхронной обработки </a:t>
            </a: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поступающих</a:t>
            </a: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 запросов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Запустим нагрузочное тестирование, чтобы посмотреть на скорость обработки запросов и пропускную способность синхронного и асинхронного режимов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Посмотрим в реальном времени, как нагружается ThreadPool в синхронном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и асинхронном режимах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4" name="Google Shape;654;g3c891467ced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4500" y="584200"/>
            <a:ext cx="1008525" cy="10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3c891467ced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937" y="2472064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3c891467ced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937" y="3374996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3c891467ced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937" y="4579421"/>
            <a:ext cx="464734" cy="46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c891467ced_0_81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Эксперимент (1 час 20 минут)</a:t>
            </a:r>
            <a:endParaRPr/>
          </a:p>
        </p:txBody>
      </p:sp>
      <p:sp>
        <p:nvSpPr>
          <p:cNvPr id="664" name="Google Shape;664;g3c891467ced_0_81"/>
          <p:cNvSpPr txBox="1"/>
          <p:nvPr>
            <p:ph idx="1" type="body"/>
          </p:nvPr>
        </p:nvSpPr>
        <p:spPr>
          <a:xfrm>
            <a:off x="587400" y="2074151"/>
            <a:ext cx="11017200" cy="405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Задача: Написать децентрализованный чат, который будет сам искать клиентов в сети ( на указанных ip адресах), подключаться друг к другу (каждый к каждому) и пересылать сообщения между клиентами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Воспользуйтесь заготовкой </a:t>
            </a:r>
            <a:r>
              <a:rPr b="1"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samples/HackChat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-RU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	Список ip адресов может быть захардкожен (не обязательно принимать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в аргументах)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На Windows/Linux можно локально запускать экземпляры на адресах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127.0.0.1 , 127.0.0.2, 127.0.0.3 для имитации нескольких клиентов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На MacOS такое не сработает, там можно разойтись только по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портам и использовать можно только 127.0.0.1	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	Не забудьте проверять, что клиент к кому вы подключаетесь уже не подключился к вам сам), как и защиту от подключения к самому себе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5" name="Google Shape;665;g3c891467ced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4500" y="584200"/>
            <a:ext cx="1008525" cy="10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3c891467ced_0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57425" y="4664925"/>
            <a:ext cx="1922675" cy="19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3c891467ced_0_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937" y="2001577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3c891467ced_0_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937" y="3772822"/>
            <a:ext cx="464734" cy="46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c891467ced_0_91"/>
          <p:cNvSpPr txBox="1"/>
          <p:nvPr>
            <p:ph type="title"/>
          </p:nvPr>
        </p:nvSpPr>
        <p:spPr>
          <a:xfrm>
            <a:off x="587375" y="584200"/>
            <a:ext cx="11017200" cy="12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Домашнее задание</a:t>
            </a:r>
            <a:endParaRPr/>
          </a:p>
        </p:txBody>
      </p:sp>
      <p:sp>
        <p:nvSpPr>
          <p:cNvPr id="675" name="Google Shape;675;g3c891467ced_0_91"/>
          <p:cNvSpPr txBox="1"/>
          <p:nvPr>
            <p:ph idx="1" type="body"/>
          </p:nvPr>
        </p:nvSpPr>
        <p:spPr>
          <a:xfrm>
            <a:off x="587400" y="2074150"/>
            <a:ext cx="11017200" cy="46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Необходимо реализовать 3 стратегии обхода реплик для ClusterClient: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Parallel (1 балл). Ходить ко всем репликам одновременно и дождаться первого ответа от одного из них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RoundRobin (2 балла). Делить таймаут на количество реплик и последовательно делать запросы к ним. Если реплика не ответила за таймаут, переходить к следующей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Smart (3 балла). Улучшенный RoundRobin, где после перехода к следующей реплике мы все еще ждем и проверяем ответы от предыдущих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Подробное описание домашнего задания в репозитории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в </a:t>
            </a:r>
            <a:r>
              <a:rPr b="1"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homework 2</a:t>
            </a:r>
            <a:r>
              <a:rPr b="1"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/README.md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В проекте ClusterTests находятся соответствующие клиентам тесты, реализации клиентов должны стабильно проходить все соответствующие тесты.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6" name="Google Shape;676;g3c891467ced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4500" y="584200"/>
            <a:ext cx="1008525" cy="10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3c891467ced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937" y="2001577"/>
            <a:ext cx="464734" cy="4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3c891467ced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937" y="5038722"/>
            <a:ext cx="464734" cy="46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250edfcd6d_0_547"/>
          <p:cNvSpPr txBox="1"/>
          <p:nvPr/>
        </p:nvSpPr>
        <p:spPr>
          <a:xfrm>
            <a:off x="8183217" y="5935162"/>
            <a:ext cx="3421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kontur.ru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4" name="Google Shape;684;g3250edfcd6d_0_547"/>
          <p:cNvSpPr/>
          <p:nvPr/>
        </p:nvSpPr>
        <p:spPr>
          <a:xfrm>
            <a:off x="7997251" y="586452"/>
            <a:ext cx="3600000" cy="3600000"/>
          </a:xfrm>
          <a:prstGeom prst="roundRect">
            <a:avLst>
              <a:gd fmla="val 839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g3250edfcd6d_0_5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2621" y="781822"/>
            <a:ext cx="3209260" cy="320926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3250edfcd6d_0_547"/>
          <p:cNvSpPr txBox="1"/>
          <p:nvPr>
            <p:ph type="title"/>
          </p:nvPr>
        </p:nvSpPr>
        <p:spPr>
          <a:xfrm>
            <a:off x="587376" y="586452"/>
            <a:ext cx="6531000" cy="28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/>
              <a:t>Благодарю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/>
              <a:t>за внимание!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/>
              <a:t>Вопросы?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t/>
            </a:r>
            <a:endParaRPr/>
          </a:p>
        </p:txBody>
      </p:sp>
      <p:sp>
        <p:nvSpPr>
          <p:cNvPr id="687" name="Google Shape;687;g3250edfcd6d_0_547"/>
          <p:cNvSpPr txBox="1"/>
          <p:nvPr>
            <p:ph idx="1" type="body"/>
          </p:nvPr>
        </p:nvSpPr>
        <p:spPr>
          <a:xfrm>
            <a:off x="587375" y="4171415"/>
            <a:ext cx="6531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/>
              <a:t>Эрик Клабуков</a:t>
            </a:r>
            <a:endParaRPr/>
          </a:p>
        </p:txBody>
      </p:sp>
      <p:sp>
        <p:nvSpPr>
          <p:cNvPr id="688" name="Google Shape;688;g3250edfcd6d_0_547"/>
          <p:cNvSpPr txBox="1"/>
          <p:nvPr>
            <p:ph idx="4" type="body"/>
          </p:nvPr>
        </p:nvSpPr>
        <p:spPr>
          <a:xfrm>
            <a:off x="594748" y="4598572"/>
            <a:ext cx="6523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/>
              <a:t>Старший инженер-программист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2827eff7c2_0_5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ru-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3 Статьи по “Работе с потоками в c#”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RSDN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ru-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Основы многопоточности .NET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(перефразированные статьи RSDN)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ru-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Потоки в c# .net первые шаги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(разбор работы с потоками)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ru-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Библиотека параллельных задач (TPL)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Microsoft Learn (внутри ссылки на статьи)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ru-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Сценарии асинхронного программирования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ru-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Асинхронная модель программирования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ru-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Репозиторий с данной презентацией и примерами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ru-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Репозиторий эталонных решений данного курса</a:t>
            </a:r>
            <a:endParaRPr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5" name="Google Shape;695;g32827eff7c2_0_5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Дополнительный материал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250edfcd6d_0_320"/>
          <p:cNvSpPr txBox="1"/>
          <p:nvPr>
            <p:ph type="title"/>
          </p:nvPr>
        </p:nvSpPr>
        <p:spPr>
          <a:xfrm>
            <a:off x="587375" y="584200"/>
            <a:ext cx="61182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Процесс</a:t>
            </a:r>
            <a:endParaRPr/>
          </a:p>
        </p:txBody>
      </p:sp>
      <p:sp>
        <p:nvSpPr>
          <p:cNvPr id="337" name="Google Shape;337;g3250edfcd6d_0_320"/>
          <p:cNvSpPr/>
          <p:nvPr/>
        </p:nvSpPr>
        <p:spPr>
          <a:xfrm>
            <a:off x="587375" y="2637850"/>
            <a:ext cx="7300200" cy="3528000"/>
          </a:xfrm>
          <a:prstGeom prst="roundRect">
            <a:avLst>
              <a:gd fmla="val 7910" name="adj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B1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g3250edfcd6d_0_320"/>
          <p:cNvSpPr txBox="1"/>
          <p:nvPr/>
        </p:nvSpPr>
        <p:spPr>
          <a:xfrm>
            <a:off x="953125" y="3019350"/>
            <a:ext cx="6125700" cy="25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logica Ligh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Экземпляр исполняемого файла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Обладает: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Виртуальной памятью (код, данные)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Handles (сокеты, файловые дескрыпторы, ...)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Security Tokens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Переменные окружения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Имеет 1+ поток выполнения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Priority class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Affinity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g3250edfcd6d_0_320"/>
          <p:cNvSpPr/>
          <p:nvPr/>
        </p:nvSpPr>
        <p:spPr>
          <a:xfrm>
            <a:off x="8063600" y="2637850"/>
            <a:ext cx="3540900" cy="3528000"/>
          </a:xfrm>
          <a:prstGeom prst="roundRect">
            <a:avLst>
              <a:gd fmla="val 7630" name="adj"/>
            </a:avLst>
          </a:prstGeom>
          <a:solidFill>
            <a:srgbClr val="FE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g3250edfcd6d_0_320"/>
          <p:cNvPicPr preferRelativeResize="0"/>
          <p:nvPr/>
        </p:nvPicPr>
        <p:blipFill rotWithShape="1">
          <a:blip r:embed="rId3">
            <a:alphaModFix/>
          </a:blip>
          <a:srcRect b="0" l="3306" r="0" t="0"/>
          <a:stretch/>
        </p:blipFill>
        <p:spPr>
          <a:xfrm>
            <a:off x="8222625" y="2818375"/>
            <a:ext cx="3179550" cy="31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3250edfcd6d_0_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125181">
            <a:off x="10270239" y="3674274"/>
            <a:ext cx="1074251" cy="534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250edfcd6d_0_332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Представление памяти процесса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50edfcd6d_0_332"/>
          <p:cNvSpPr/>
          <p:nvPr/>
        </p:nvSpPr>
        <p:spPr>
          <a:xfrm>
            <a:off x="2501150" y="1321175"/>
            <a:ext cx="6696600" cy="5415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g3250edfcd6d_0_3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240" l="-9553" r="-9720" t="-1980"/>
          <a:stretch/>
        </p:blipFill>
        <p:spPr>
          <a:xfrm>
            <a:off x="2531400" y="1321175"/>
            <a:ext cx="6686551" cy="54662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1617" y="133193"/>
            <a:ext cx="4968085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92"/>
          <p:cNvSpPr txBox="1"/>
          <p:nvPr>
            <p:ph type="title"/>
          </p:nvPr>
        </p:nvSpPr>
        <p:spPr>
          <a:xfrm>
            <a:off x="587375" y="584200"/>
            <a:ext cx="111024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Поток выполнения (Thread)</a:t>
            </a:r>
            <a:endParaRPr/>
          </a:p>
        </p:txBody>
      </p:sp>
      <p:sp>
        <p:nvSpPr>
          <p:cNvPr id="356" name="Google Shape;356;p92"/>
          <p:cNvSpPr txBox="1"/>
          <p:nvPr/>
        </p:nvSpPr>
        <p:spPr>
          <a:xfrm>
            <a:off x="423575" y="2148175"/>
            <a:ext cx="83205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ru-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Самостоятельная последовательность инструкций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ru-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Ресурсы процесса общие между всеми потоками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ru-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Объект, управляемый планировщиком ОС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ru-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Свой контекст (стек, регистры)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ru-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Уровень приоритета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ru-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=&gt; Base = F(Priority Class, Priority Level)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ru-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Разделяет процессорное время со</a:t>
            </a:r>
            <a:br>
              <a:rPr lang="ru-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всеми остальными потоками ОС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ru-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Affinity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250edfcd6d_0_340"/>
          <p:cNvSpPr txBox="1"/>
          <p:nvPr>
            <p:ph type="title"/>
          </p:nvPr>
        </p:nvSpPr>
        <p:spPr>
          <a:xfrm>
            <a:off x="587375" y="584200"/>
            <a:ext cx="111024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/>
              <a:t>Многозадачность</a:t>
            </a:r>
            <a:endParaRPr/>
          </a:p>
        </p:txBody>
      </p:sp>
      <p:sp>
        <p:nvSpPr>
          <p:cNvPr id="362" name="Google Shape;362;g3250edfcd6d_0_340"/>
          <p:cNvSpPr txBox="1"/>
          <p:nvPr/>
        </p:nvSpPr>
        <p:spPr>
          <a:xfrm>
            <a:off x="423575" y="2148175"/>
            <a:ext cx="83205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ru-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Кооперативная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ru-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Каждый поток сам заботится о передачи</a:t>
            </a:r>
            <a:br>
              <a:rPr lang="ru-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процессорного</a:t>
            </a:r>
            <a:r>
              <a:rPr lang="ru-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времени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ru-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 рамками рассмотрения: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</a:pPr>
            <a:r>
              <a:rPr lang="ru-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UMS (User-mode scheduling) threads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</a:pPr>
            <a:r>
              <a:rPr lang="ru-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Fibres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ru-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Вытесняющая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ru-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Планировщик ОС принудительно </a:t>
            </a:r>
            <a:br>
              <a:rPr lang="ru-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переключает ядра процессора между потоками учитывая приоритеты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3" name="Google Shape;363;g3250edfcd6d_0_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7873" y="342900"/>
            <a:ext cx="4968086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250edfcd6d_0_347"/>
          <p:cNvSpPr txBox="1"/>
          <p:nvPr>
            <p:ph type="title"/>
          </p:nvPr>
        </p:nvSpPr>
        <p:spPr>
          <a:xfrm>
            <a:off x="587375" y="584200"/>
            <a:ext cx="11017200" cy="125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Вытесняющая многозадачность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g3250edfcd6d_0_3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2339" l="-370" r="370" t="0"/>
          <a:stretch/>
        </p:blipFill>
        <p:spPr>
          <a:xfrm>
            <a:off x="587375" y="2020957"/>
            <a:ext cx="11017199" cy="41448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2021-03-05T04:34:43Z</dcterms:created>
  <dc:creator>Ольга Преображенская</dc:creator>
</cp:coreProperties>
</file>